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82" r:id="rId10"/>
    <p:sldId id="264" r:id="rId11"/>
    <p:sldId id="265" r:id="rId12"/>
    <p:sldId id="266" r:id="rId13"/>
    <p:sldId id="267" r:id="rId14"/>
    <p:sldId id="268" r:id="rId15"/>
    <p:sldId id="283" r:id="rId16"/>
    <p:sldId id="284" r:id="rId17"/>
    <p:sldId id="285" r:id="rId18"/>
    <p:sldId id="286" r:id="rId19"/>
    <p:sldId id="287" r:id="rId20"/>
    <p:sldId id="288" r:id="rId21"/>
    <p:sldId id="294" r:id="rId22"/>
    <p:sldId id="289" r:id="rId23"/>
    <p:sldId id="290" r:id="rId24"/>
    <p:sldId id="291" r:id="rId25"/>
    <p:sldId id="292" r:id="rId26"/>
    <p:sldId id="293" r:id="rId27"/>
    <p:sldId id="296" r:id="rId28"/>
    <p:sldId id="295" r:id="rId29"/>
    <p:sldId id="269" r:id="rId30"/>
    <p:sldId id="279" r:id="rId31"/>
    <p:sldId id="280" r:id="rId32"/>
    <p:sldId id="270" r:id="rId33"/>
    <p:sldId id="297" r:id="rId34"/>
    <p:sldId id="272" r:id="rId35"/>
    <p:sldId id="273" r:id="rId36"/>
    <p:sldId id="274" r:id="rId37"/>
    <p:sldId id="275" r:id="rId38"/>
    <p:sldId id="318" r:id="rId39"/>
    <p:sldId id="319" r:id="rId40"/>
    <p:sldId id="276" r:id="rId41"/>
    <p:sldId id="277" r:id="rId42"/>
    <p:sldId id="320" r:id="rId43"/>
    <p:sldId id="321" r:id="rId44"/>
    <p:sldId id="323" r:id="rId45"/>
    <p:sldId id="324" r:id="rId46"/>
    <p:sldId id="278" r:id="rId47"/>
    <p:sldId id="298" r:id="rId48"/>
    <p:sldId id="299" r:id="rId49"/>
    <p:sldId id="300" r:id="rId50"/>
    <p:sldId id="301" r:id="rId51"/>
    <p:sldId id="302" r:id="rId52"/>
    <p:sldId id="303" r:id="rId53"/>
    <p:sldId id="304" r:id="rId54"/>
    <p:sldId id="305" r:id="rId55"/>
    <p:sldId id="335" r:id="rId56"/>
    <p:sldId id="306" r:id="rId57"/>
    <p:sldId id="336" r:id="rId58"/>
    <p:sldId id="362" r:id="rId59"/>
    <p:sldId id="307" r:id="rId60"/>
    <p:sldId id="308" r:id="rId61"/>
    <p:sldId id="339" r:id="rId62"/>
    <p:sldId id="309" r:id="rId63"/>
    <p:sldId id="310" r:id="rId64"/>
    <p:sldId id="311" r:id="rId65"/>
    <p:sldId id="340" r:id="rId66"/>
    <p:sldId id="312" r:id="rId67"/>
    <p:sldId id="313" r:id="rId68"/>
    <p:sldId id="314" r:id="rId69"/>
    <p:sldId id="315" r:id="rId70"/>
    <p:sldId id="316" r:id="rId71"/>
    <p:sldId id="363" r:id="rId72"/>
    <p:sldId id="342" r:id="rId73"/>
    <p:sldId id="343" r:id="rId74"/>
    <p:sldId id="344" r:id="rId75"/>
    <p:sldId id="345" r:id="rId76"/>
    <p:sldId id="346" r:id="rId77"/>
    <p:sldId id="348" r:id="rId78"/>
    <p:sldId id="325" r:id="rId79"/>
    <p:sldId id="326" r:id="rId80"/>
    <p:sldId id="364" r:id="rId81"/>
    <p:sldId id="331" r:id="rId82"/>
    <p:sldId id="328" r:id="rId83"/>
    <p:sldId id="332" r:id="rId84"/>
    <p:sldId id="329" r:id="rId85"/>
    <p:sldId id="333" r:id="rId86"/>
    <p:sldId id="350" r:id="rId87"/>
    <p:sldId id="349" r:id="rId88"/>
    <p:sldId id="351" r:id="rId89"/>
    <p:sldId id="365" r:id="rId90"/>
    <p:sldId id="352" r:id="rId91"/>
    <p:sldId id="359" r:id="rId92"/>
    <p:sldId id="354" r:id="rId93"/>
    <p:sldId id="353" r:id="rId94"/>
    <p:sldId id="360" r:id="rId95"/>
    <p:sldId id="356" r:id="rId96"/>
    <p:sldId id="355" r:id="rId97"/>
    <p:sldId id="361" r:id="rId98"/>
    <p:sldId id="357" r:id="rId99"/>
    <p:sldId id="366" r:id="rId100"/>
    <p:sldId id="369" r:id="rId101"/>
    <p:sldId id="370" r:id="rId102"/>
    <p:sldId id="371" r:id="rId103"/>
    <p:sldId id="372" r:id="rId104"/>
    <p:sldId id="373" r:id="rId105"/>
    <p:sldId id="374" r:id="rId106"/>
    <p:sldId id="375" r:id="rId107"/>
    <p:sldId id="379" r:id="rId108"/>
    <p:sldId id="377" r:id="rId109"/>
    <p:sldId id="37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705CB-1BC1-4817-A881-CBC5E1817704}" type="datetimeFigureOut">
              <a:rPr lang="en-IN" smtClean="0"/>
              <a:t>15-09-2019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5BC8B-A810-4D44-B45D-D4D643BE003F}" type="slidenum">
              <a:rPr lang="en-IN" smtClean="0"/>
              <a:t>‹#›</a:t>
            </a:fld>
            <a:endParaRPr lang="en-IN"/>
          </a:p>
        </p:txBody>
      </p:sp>
    </p:spTree>
    <p:extLst>
      <p:ext uri="{BB962C8B-B14F-4D97-AF65-F5344CB8AC3E}">
        <p14:creationId xmlns:p14="http://schemas.microsoft.com/office/powerpoint/2010/main" val="254642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A06CE4E-6A34-4FA4-8CE0-7DCF255B42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EF06FC1-DB3E-4EFA-927B-76D4EAA7EBC7}" type="slidenum">
              <a:rPr lang="en-US" altLang="en-US"/>
              <a:pPr>
                <a:spcBef>
                  <a:spcPct val="0"/>
                </a:spcBef>
              </a:pPr>
              <a:t>58</a:t>
            </a:fld>
            <a:endParaRPr lang="en-US" altLang="en-US"/>
          </a:p>
        </p:txBody>
      </p:sp>
      <p:sp>
        <p:nvSpPr>
          <p:cNvPr id="56323" name="Rectangle 2">
            <a:extLst>
              <a:ext uri="{FF2B5EF4-FFF2-40B4-BE49-F238E27FC236}">
                <a16:creationId xmlns:a16="http://schemas.microsoft.com/office/drawing/2014/main" id="{EFD54248-D2BD-494B-9162-F2920B901E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0FE06B9E-9DD7-471A-9F26-5E77E60837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E6E24CDA-3BFF-4FA4-A211-60DEE1D44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41506E-ECB0-4D0A-8771-61502B67AAC9}" type="slidenum">
              <a:rPr lang="en-US" altLang="en-US"/>
              <a:pPr>
                <a:spcBef>
                  <a:spcPct val="0"/>
                </a:spcBef>
              </a:pPr>
              <a:t>71</a:t>
            </a:fld>
            <a:endParaRPr lang="en-US" altLang="en-US"/>
          </a:p>
        </p:txBody>
      </p:sp>
      <p:sp>
        <p:nvSpPr>
          <p:cNvPr id="62467" name="Rectangle 2">
            <a:extLst>
              <a:ext uri="{FF2B5EF4-FFF2-40B4-BE49-F238E27FC236}">
                <a16:creationId xmlns:a16="http://schemas.microsoft.com/office/drawing/2014/main" id="{6A7085F0-2B86-46CD-9EEC-355B78BBDA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6190CF3F-4DD2-4673-80EC-2E3C9BC631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55724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A50D717-F867-4FC7-96B1-FA9B7E5A20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A1C02B19-C03E-48DF-8175-ED254FED78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3B51F0E5-661B-47D7-BD22-8D7196EE5C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3B149F-C25A-4ECC-831D-4F6449BFD5A6}" type="slidenum">
              <a:rPr lang="en-US" altLang="en-US"/>
              <a:pPr>
                <a:spcBef>
                  <a:spcPct val="0"/>
                </a:spcBef>
              </a:pPr>
              <a:t>77</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FE94309-8975-4094-BCCA-4A6AB31F44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F097AD-9615-410A-B397-CAA8B3007504}" type="slidenum">
              <a:rPr lang="en-US" altLang="en-US"/>
              <a:pPr>
                <a:spcBef>
                  <a:spcPct val="0"/>
                </a:spcBef>
              </a:pPr>
              <a:t>91</a:t>
            </a:fld>
            <a:endParaRPr lang="en-US" altLang="en-US"/>
          </a:p>
        </p:txBody>
      </p:sp>
      <p:sp>
        <p:nvSpPr>
          <p:cNvPr id="44035" name="Rectangle 2">
            <a:extLst>
              <a:ext uri="{FF2B5EF4-FFF2-40B4-BE49-F238E27FC236}">
                <a16:creationId xmlns:a16="http://schemas.microsoft.com/office/drawing/2014/main" id="{49207E72-6E75-4D4A-B6E1-DE4239713E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3E8C0F03-8973-47B8-9FBD-AA5C4D4E54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B57226F-63B5-46D9-AF52-1DF29E8C7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F84098-0331-4D4D-AD82-D8BE37A88A1D}" type="slidenum">
              <a:rPr lang="en-US" altLang="en-US"/>
              <a:pPr>
                <a:spcBef>
                  <a:spcPct val="0"/>
                </a:spcBef>
              </a:pPr>
              <a:t>94</a:t>
            </a:fld>
            <a:endParaRPr lang="en-US" altLang="en-US"/>
          </a:p>
        </p:txBody>
      </p:sp>
      <p:sp>
        <p:nvSpPr>
          <p:cNvPr id="46083" name="Rectangle 2">
            <a:extLst>
              <a:ext uri="{FF2B5EF4-FFF2-40B4-BE49-F238E27FC236}">
                <a16:creationId xmlns:a16="http://schemas.microsoft.com/office/drawing/2014/main" id="{A9A4F264-5F14-4C68-94A4-3E808F5276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95D9B556-BBFA-4149-89ED-2114144F6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53567E8-CF5E-4B19-9203-8DD5478306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8D2636-924B-4850-B813-9741B68407B9}" type="slidenum">
              <a:rPr lang="en-US" altLang="en-US"/>
              <a:pPr>
                <a:spcBef>
                  <a:spcPct val="0"/>
                </a:spcBef>
              </a:pPr>
              <a:t>97</a:t>
            </a:fld>
            <a:endParaRPr lang="en-US" altLang="en-US"/>
          </a:p>
        </p:txBody>
      </p:sp>
      <p:sp>
        <p:nvSpPr>
          <p:cNvPr id="48131" name="Rectangle 2">
            <a:extLst>
              <a:ext uri="{FF2B5EF4-FFF2-40B4-BE49-F238E27FC236}">
                <a16:creationId xmlns:a16="http://schemas.microsoft.com/office/drawing/2014/main" id="{0F731BD1-6BC1-47ED-8636-D7BE9CA9FB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C927392E-52C0-4619-B4E2-D8CA83DFC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ED0F-F0F1-44F4-882C-C14FAF8609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F42326-1B39-4AAE-8C55-CE84E064E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AFB743-BE05-48D8-AD40-4A682ABB9792}"/>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F4A66091-A3F8-4D16-9282-D49B608670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B94B18-4E26-4CCD-A407-0A81A61EEAAC}"/>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214896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C2C0-219D-465D-8F62-AEF492399E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B1F5DE-4A70-44E8-8344-BCAB410879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6E42A0-9149-47C2-B8FC-A1B156CD19F6}"/>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77F1E997-E6B6-46A4-A768-0AFDEBE5CB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43E677-90A5-4515-A713-A7B31C87500D}"/>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406049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74378-36AA-4027-BF30-268570C01A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C38AAD-A586-40E4-945C-D0A7918CFB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4F9C6D-99AC-456A-8FC6-F1C206661903}"/>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D6A1500A-9C78-4472-ABB6-A58D5084A7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592CF3-8642-4C3B-A729-75FCB9210F85}"/>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371444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7951-3DFA-477C-9DE0-A125EBE7A2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56DA78-B48B-48F5-9AAF-08824767AB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7EC51-4649-45FA-8F57-08B6B2823D4C}"/>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6FDB3A3A-513D-43DC-9D3F-194BEB4B78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4F001-6ADD-4572-B097-7440C1B98B5A}"/>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426190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36BF-E80A-4A56-9D46-4DD6FA0CB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A5AE56-5A61-4669-B231-302676BCEE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F4121-9C49-4E8A-A46D-4AE85923C074}"/>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7F7F9C60-65E7-46E4-A6D1-DD1FDD0E0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01738B-6938-4490-A8E1-816F1911D26E}"/>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96830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82BC-243B-48F7-9F60-4058B4716E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240BDE-F170-4AD8-AEBA-690A60D887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3F02E-E163-4FD4-A92D-A6C33E6621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DFB53C-884A-402E-9755-803BFBDDBD23}"/>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6" name="Footer Placeholder 5">
            <a:extLst>
              <a:ext uri="{FF2B5EF4-FFF2-40B4-BE49-F238E27FC236}">
                <a16:creationId xmlns:a16="http://schemas.microsoft.com/office/drawing/2014/main" id="{475D4660-35E4-457E-BEA2-4B4E48D6D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6696B4-D0E3-474F-899F-F0320EF315A8}"/>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104482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E62F-919B-4FA9-A4F3-60DDB0B322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1F95F8-0E78-4C27-AA4D-FD6C0F64B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6B7D0-9650-4C2D-9B4A-942344FFC8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DED192-CD7E-4852-A5E3-AB228F971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69FDC3-B60A-480C-A658-C4C07ABF91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42C278-7962-442B-AD6F-6FA13EA622B1}"/>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8" name="Footer Placeholder 7">
            <a:extLst>
              <a:ext uri="{FF2B5EF4-FFF2-40B4-BE49-F238E27FC236}">
                <a16:creationId xmlns:a16="http://schemas.microsoft.com/office/drawing/2014/main" id="{7D27B516-4969-4E91-ADA1-7FF6467947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0A46DD-1E61-41EC-8AE3-4AF35F282E23}"/>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81235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7F0C-BFA5-4DDD-888A-65A98E9D1B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673E40-653E-47C7-8394-E9C471CA76A8}"/>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4" name="Footer Placeholder 3">
            <a:extLst>
              <a:ext uri="{FF2B5EF4-FFF2-40B4-BE49-F238E27FC236}">
                <a16:creationId xmlns:a16="http://schemas.microsoft.com/office/drawing/2014/main" id="{40CE6568-F189-4A79-BA2F-5EB8A96CE7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E71C6A-A13D-45E3-AB09-55B944D947F7}"/>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423683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698364-D286-4280-8823-E6A13E712D3C}"/>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3" name="Footer Placeholder 2">
            <a:extLst>
              <a:ext uri="{FF2B5EF4-FFF2-40B4-BE49-F238E27FC236}">
                <a16:creationId xmlns:a16="http://schemas.microsoft.com/office/drawing/2014/main" id="{2185A375-B696-4E5F-B2E5-41817A5CD1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E440F7-7D7C-401E-B480-92A376167D1E}"/>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43558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476B-B0B8-4D68-928A-FFED5E042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7ACA4B-F9C8-4FD9-BFB2-A3DED760E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8B8919-FA2A-47CA-8FF3-7072BE8B1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9F766-A1FB-4906-A3C2-8C0AAB7DAB99}"/>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6" name="Footer Placeholder 5">
            <a:extLst>
              <a:ext uri="{FF2B5EF4-FFF2-40B4-BE49-F238E27FC236}">
                <a16:creationId xmlns:a16="http://schemas.microsoft.com/office/drawing/2014/main" id="{11F4BE3B-955C-44E1-ACB4-252346BECB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324EA8-B64D-4ADA-A6F2-E9DB5959B2EB}"/>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151474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3F0B-E969-47A8-954E-60EB29275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B73E1A-A440-4244-AA29-D99A0A9D84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5B360B-F4B0-484B-A1F9-819F1C214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BCC311-5BA4-4272-8311-7CA7BE34B5D3}"/>
              </a:ext>
            </a:extLst>
          </p:cNvPr>
          <p:cNvSpPr>
            <a:spLocks noGrp="1"/>
          </p:cNvSpPr>
          <p:nvPr>
            <p:ph type="dt" sz="half" idx="10"/>
          </p:nvPr>
        </p:nvSpPr>
        <p:spPr/>
        <p:txBody>
          <a:bodyPr/>
          <a:lstStyle/>
          <a:p>
            <a:fld id="{28610C40-6312-40D5-B140-DF18F9528730}" type="datetimeFigureOut">
              <a:rPr lang="en-IN" smtClean="0"/>
              <a:t>15-09-2019</a:t>
            </a:fld>
            <a:endParaRPr lang="en-IN"/>
          </a:p>
        </p:txBody>
      </p:sp>
      <p:sp>
        <p:nvSpPr>
          <p:cNvPr id="6" name="Footer Placeholder 5">
            <a:extLst>
              <a:ext uri="{FF2B5EF4-FFF2-40B4-BE49-F238E27FC236}">
                <a16:creationId xmlns:a16="http://schemas.microsoft.com/office/drawing/2014/main" id="{5EE31AC8-076C-4B28-A77F-89E2A2524A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D66950-3A28-43B2-9277-6CBCACC1DF7C}"/>
              </a:ext>
            </a:extLst>
          </p:cNvPr>
          <p:cNvSpPr>
            <a:spLocks noGrp="1"/>
          </p:cNvSpPr>
          <p:nvPr>
            <p:ph type="sldNum" sz="quarter" idx="12"/>
          </p:nvPr>
        </p:nvSpPr>
        <p:spPr/>
        <p:txBody>
          <a:bodyPr/>
          <a:lstStyle/>
          <a:p>
            <a:fld id="{6ADAC817-F90B-4635-9CC4-665B0E21DEB8}" type="slidenum">
              <a:rPr lang="en-IN" smtClean="0"/>
              <a:t>‹#›</a:t>
            </a:fld>
            <a:endParaRPr lang="en-IN"/>
          </a:p>
        </p:txBody>
      </p:sp>
    </p:spTree>
    <p:extLst>
      <p:ext uri="{BB962C8B-B14F-4D97-AF65-F5344CB8AC3E}">
        <p14:creationId xmlns:p14="http://schemas.microsoft.com/office/powerpoint/2010/main" val="164899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5C939-FA0A-44BD-9D94-D7BB9152E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F81EB8-AD40-47B5-A136-6D505F749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6FA1C-DBF9-47B9-9363-FAC87FF42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10C40-6312-40D5-B140-DF18F9528730}" type="datetimeFigureOut">
              <a:rPr lang="en-IN" smtClean="0"/>
              <a:t>15-09-2019</a:t>
            </a:fld>
            <a:endParaRPr lang="en-IN"/>
          </a:p>
        </p:txBody>
      </p:sp>
      <p:sp>
        <p:nvSpPr>
          <p:cNvPr id="5" name="Footer Placeholder 4">
            <a:extLst>
              <a:ext uri="{FF2B5EF4-FFF2-40B4-BE49-F238E27FC236}">
                <a16:creationId xmlns:a16="http://schemas.microsoft.com/office/drawing/2014/main" id="{1547DEA5-05A2-4EAA-B0C0-D3EC6A572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DB044B-D537-4B6A-82AE-22BAA326E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AC817-F90B-4635-9CC4-665B0E21DEB8}" type="slidenum">
              <a:rPr lang="en-IN" smtClean="0"/>
              <a:t>‹#›</a:t>
            </a:fld>
            <a:endParaRPr lang="en-IN"/>
          </a:p>
        </p:txBody>
      </p:sp>
    </p:spTree>
    <p:extLst>
      <p:ext uri="{BB962C8B-B14F-4D97-AF65-F5344CB8AC3E}">
        <p14:creationId xmlns:p14="http://schemas.microsoft.com/office/powerpoint/2010/main" val="218586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28A5-964D-4A3A-ABFE-3C87BDCD4600}"/>
              </a:ext>
            </a:extLst>
          </p:cNvPr>
          <p:cNvSpPr>
            <a:spLocks noGrp="1"/>
          </p:cNvSpPr>
          <p:nvPr>
            <p:ph type="ctrTitle"/>
          </p:nvPr>
        </p:nvSpPr>
        <p:spPr/>
        <p:txBody>
          <a:bodyPr/>
          <a:lstStyle/>
          <a:p>
            <a:r>
              <a:rPr lang="en-IN" dirty="0"/>
              <a:t>DATA WAREHOUSE </a:t>
            </a:r>
          </a:p>
        </p:txBody>
      </p:sp>
      <p:sp>
        <p:nvSpPr>
          <p:cNvPr id="3" name="Subtitle 2">
            <a:extLst>
              <a:ext uri="{FF2B5EF4-FFF2-40B4-BE49-F238E27FC236}">
                <a16:creationId xmlns:a16="http://schemas.microsoft.com/office/drawing/2014/main" id="{F251F182-94EA-413E-A63F-8B27AE49F562}"/>
              </a:ext>
            </a:extLst>
          </p:cNvPr>
          <p:cNvSpPr>
            <a:spLocks noGrp="1"/>
          </p:cNvSpPr>
          <p:nvPr>
            <p:ph type="subTitle" idx="1"/>
          </p:nvPr>
        </p:nvSpPr>
        <p:spPr/>
        <p:txBody>
          <a:bodyPr/>
          <a:lstStyle/>
          <a:p>
            <a:r>
              <a:rPr lang="en-IN" dirty="0"/>
              <a:t>UNIT 3</a:t>
            </a:r>
          </a:p>
        </p:txBody>
      </p:sp>
    </p:spTree>
    <p:extLst>
      <p:ext uri="{BB962C8B-B14F-4D97-AF65-F5344CB8AC3E}">
        <p14:creationId xmlns:p14="http://schemas.microsoft.com/office/powerpoint/2010/main" val="115588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7F7D-4A48-4CCF-BB66-A61EAC9362DA}"/>
              </a:ext>
            </a:extLst>
          </p:cNvPr>
          <p:cNvSpPr>
            <a:spLocks noGrp="1"/>
          </p:cNvSpPr>
          <p:nvPr>
            <p:ph type="title"/>
          </p:nvPr>
        </p:nvSpPr>
        <p:spPr/>
        <p:txBody>
          <a:bodyPr/>
          <a:lstStyle/>
          <a:p>
            <a:r>
              <a:rPr lang="en-IN" dirty="0"/>
              <a:t>Types of Data Warehouse</a:t>
            </a:r>
          </a:p>
        </p:txBody>
      </p:sp>
      <p:sp>
        <p:nvSpPr>
          <p:cNvPr id="3" name="Content Placeholder 2">
            <a:extLst>
              <a:ext uri="{FF2B5EF4-FFF2-40B4-BE49-F238E27FC236}">
                <a16:creationId xmlns:a16="http://schemas.microsoft.com/office/drawing/2014/main" id="{CEF622CA-6F19-4491-82F1-B12A96E8F677}"/>
              </a:ext>
            </a:extLst>
          </p:cNvPr>
          <p:cNvSpPr>
            <a:spLocks noGrp="1"/>
          </p:cNvSpPr>
          <p:nvPr>
            <p:ph idx="1"/>
          </p:nvPr>
        </p:nvSpPr>
        <p:spPr>
          <a:xfrm>
            <a:off x="265043" y="1431235"/>
            <a:ext cx="11688418" cy="5685182"/>
          </a:xfrm>
        </p:spPr>
        <p:txBody>
          <a:bodyPr>
            <a:normAutofit/>
          </a:bodyPr>
          <a:lstStyle/>
          <a:p>
            <a:r>
              <a:rPr lang="en-US" sz="3200" b="1" dirty="0"/>
              <a:t>Information Processing</a:t>
            </a:r>
            <a:r>
              <a:rPr lang="en-US" sz="3200" dirty="0"/>
              <a:t> − A data warehouse allows to process the data stored in it. The data can be processed by means of querying, basic statistical analysis, reporting using crosstabs, tables, charts, or graphs.</a:t>
            </a:r>
          </a:p>
          <a:p>
            <a:r>
              <a:rPr lang="en-US" sz="3200" b="1" dirty="0"/>
              <a:t>Analytical Processing</a:t>
            </a:r>
            <a:r>
              <a:rPr lang="en-US" sz="3200" dirty="0"/>
              <a:t> − A data warehouse supports analytical processing of the information stored in it. The data can be analyzed by means of basic OLAP operations, including slice-and-dice, drill down, drill up, and pivoting.</a:t>
            </a:r>
          </a:p>
          <a:p>
            <a:r>
              <a:rPr lang="en-US" sz="3200" b="1" dirty="0"/>
              <a:t>Data Mining</a:t>
            </a:r>
            <a:r>
              <a:rPr lang="en-US" sz="3200" dirty="0"/>
              <a:t> − Data mining supports knowledge discovery by finding hidden patterns and associations, constructing analytical models, performing classification and prediction. These mining results can be presented using the visualization tools.</a:t>
            </a:r>
          </a:p>
          <a:p>
            <a:endParaRPr lang="en-IN" dirty="0"/>
          </a:p>
        </p:txBody>
      </p:sp>
    </p:spTree>
    <p:extLst>
      <p:ext uri="{BB962C8B-B14F-4D97-AF65-F5344CB8AC3E}">
        <p14:creationId xmlns:p14="http://schemas.microsoft.com/office/powerpoint/2010/main" val="40709128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4FB9E-A91D-4791-89C5-7D36BA41661B}"/>
              </a:ext>
            </a:extLst>
          </p:cNvPr>
          <p:cNvSpPr>
            <a:spLocks noGrp="1"/>
          </p:cNvSpPr>
          <p:nvPr>
            <p:ph idx="1"/>
          </p:nvPr>
        </p:nvSpPr>
        <p:spPr>
          <a:xfrm>
            <a:off x="291548" y="318052"/>
            <a:ext cx="11062252" cy="6281531"/>
          </a:xfrm>
        </p:spPr>
        <p:txBody>
          <a:bodyPr>
            <a:normAutofit fontScale="77500" lnSpcReduction="20000"/>
          </a:bodyPr>
          <a:lstStyle/>
          <a:p>
            <a:pPr marL="0" indent="0">
              <a:buNone/>
            </a:pPr>
            <a:r>
              <a:rPr lang="en-IN" sz="4200" b="1" dirty="0"/>
              <a:t>Security Requirements</a:t>
            </a:r>
          </a:p>
          <a:p>
            <a:r>
              <a:rPr lang="en-US" dirty="0"/>
              <a:t>Adding security features affect the performance of the data warehouse, therefore it is important to determine the security requirements as early as possible. It is difficult to add security features after the data warehouse has gone live.</a:t>
            </a:r>
          </a:p>
          <a:p>
            <a:r>
              <a:rPr lang="en-US" dirty="0"/>
              <a:t>During the design phase of the data warehouse, we should keep in mind what data sources may be added later and what would be the impact of adding those data sources. We should consider the following possibilities during the design phase.</a:t>
            </a:r>
          </a:p>
          <a:p>
            <a:pPr marL="571500" indent="-571500">
              <a:buFont typeface="+mj-lt"/>
              <a:buAutoNum type="romanUcPeriod"/>
            </a:pPr>
            <a:r>
              <a:rPr lang="en-US" dirty="0"/>
              <a:t>Whether the new data sources will require new security and/or audit restrictions to be implemented?</a:t>
            </a:r>
          </a:p>
          <a:p>
            <a:pPr marL="571500" indent="-571500">
              <a:buFont typeface="+mj-lt"/>
              <a:buAutoNum type="romanUcPeriod"/>
            </a:pPr>
            <a:r>
              <a:rPr lang="en-US" dirty="0"/>
              <a:t>Whether the new users added who have restricted access to data that is already generally available?</a:t>
            </a:r>
          </a:p>
          <a:p>
            <a:r>
              <a:rPr lang="en-US" dirty="0"/>
              <a:t>This situation arises when the future users and the data sources are not well known. In such a situation, we need to use the knowledge of business and the objective of data warehouse to know likely requirements.</a:t>
            </a:r>
          </a:p>
          <a:p>
            <a:r>
              <a:rPr lang="en-US" dirty="0"/>
              <a:t>The following activities get affected by security measures −</a:t>
            </a:r>
          </a:p>
          <a:p>
            <a:pPr marL="514350" indent="-514350">
              <a:buFont typeface="+mj-lt"/>
              <a:buAutoNum type="arabicPeriod"/>
            </a:pPr>
            <a:r>
              <a:rPr lang="en-US" dirty="0"/>
              <a:t>User access</a:t>
            </a:r>
          </a:p>
          <a:p>
            <a:pPr marL="514350" indent="-514350">
              <a:buFont typeface="+mj-lt"/>
              <a:buAutoNum type="arabicPeriod"/>
            </a:pPr>
            <a:r>
              <a:rPr lang="en-US" dirty="0"/>
              <a:t>Data load</a:t>
            </a:r>
          </a:p>
          <a:p>
            <a:pPr marL="514350" indent="-514350">
              <a:buFont typeface="+mj-lt"/>
              <a:buAutoNum type="arabicPeriod"/>
            </a:pPr>
            <a:r>
              <a:rPr lang="en-US" dirty="0"/>
              <a:t>Data movement</a:t>
            </a:r>
          </a:p>
          <a:p>
            <a:pPr marL="514350" indent="-514350">
              <a:buFont typeface="+mj-lt"/>
              <a:buAutoNum type="arabicPeriod"/>
            </a:pPr>
            <a:r>
              <a:rPr lang="en-US" dirty="0"/>
              <a:t>Query generation</a:t>
            </a:r>
          </a:p>
          <a:p>
            <a:pPr marL="0" indent="0">
              <a:buNone/>
            </a:pPr>
            <a:endParaRPr lang="en-IN" dirty="0"/>
          </a:p>
        </p:txBody>
      </p:sp>
    </p:spTree>
    <p:extLst>
      <p:ext uri="{BB962C8B-B14F-4D97-AF65-F5344CB8AC3E}">
        <p14:creationId xmlns:p14="http://schemas.microsoft.com/office/powerpoint/2010/main" val="2203823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2B7C2-1CB1-4051-989B-AE775D509F02}"/>
              </a:ext>
            </a:extLst>
          </p:cNvPr>
          <p:cNvSpPr>
            <a:spLocks noGrp="1"/>
          </p:cNvSpPr>
          <p:nvPr>
            <p:ph idx="1"/>
          </p:nvPr>
        </p:nvSpPr>
        <p:spPr>
          <a:xfrm>
            <a:off x="427383" y="331304"/>
            <a:ext cx="10515600" cy="6388998"/>
          </a:xfrm>
        </p:spPr>
        <p:txBody>
          <a:bodyPr>
            <a:normAutofit fontScale="70000" lnSpcReduction="20000"/>
          </a:bodyPr>
          <a:lstStyle/>
          <a:p>
            <a:pPr marL="0" indent="0" algn="ctr">
              <a:buNone/>
            </a:pPr>
            <a:r>
              <a:rPr lang="en-US" sz="4600" b="1" dirty="0"/>
              <a:t>1) User Access</a:t>
            </a:r>
          </a:p>
          <a:p>
            <a:r>
              <a:rPr lang="en-US" dirty="0"/>
              <a:t>We need to first classify the data and then classify the users on the basis of the data they can access. In other words, the users are classified according to the data they can access.</a:t>
            </a:r>
          </a:p>
          <a:p>
            <a:pPr marL="514350" indent="-514350">
              <a:buFont typeface="+mj-lt"/>
              <a:buAutoNum type="alphaUcPeriod"/>
            </a:pPr>
            <a:r>
              <a:rPr lang="en-US" b="1" dirty="0"/>
              <a:t>Data Classification</a:t>
            </a:r>
            <a:endParaRPr lang="en-US" dirty="0"/>
          </a:p>
          <a:p>
            <a:r>
              <a:rPr lang="en-US" dirty="0"/>
              <a:t>The following two approaches can be used to classify the data −</a:t>
            </a:r>
          </a:p>
          <a:p>
            <a:pPr marL="514350" indent="-514350">
              <a:buFont typeface="+mj-lt"/>
              <a:buAutoNum type="arabicPeriod"/>
            </a:pPr>
            <a:r>
              <a:rPr lang="en-US" dirty="0"/>
              <a:t>Data can be classified according to its sensitivity. Highly-sensitive data is classified as highly restricted and less-sensitive data is classified as less restrictive.</a:t>
            </a:r>
          </a:p>
          <a:p>
            <a:pPr marL="514350" indent="-514350">
              <a:buFont typeface="+mj-lt"/>
              <a:buAutoNum type="arabicPeriod"/>
            </a:pPr>
            <a:r>
              <a:rPr lang="en-US" dirty="0"/>
              <a:t>Data can also be classified according to the job function. This restriction allows only specific users to view particular data. Here we restrict the users to view only that part of the data in which they are interested and are responsible for.</a:t>
            </a:r>
          </a:p>
          <a:p>
            <a:r>
              <a:rPr lang="en-US" dirty="0"/>
              <a:t>There are some issues in the second approach. To understand, let's have an example. Suppose you are building the data warehouse for a bank. Consider that the data being stored in the data warehouse is the transaction data for all the accounts. The question here is, who is allowed to see the transaction data. The solution lies in classifying the data according to the function.</a:t>
            </a:r>
          </a:p>
          <a:p>
            <a:pPr marL="0" indent="0">
              <a:buNone/>
            </a:pPr>
            <a:r>
              <a:rPr lang="en-US" b="1" dirty="0"/>
              <a:t>B. User classification</a:t>
            </a:r>
            <a:endParaRPr lang="en-US" dirty="0"/>
          </a:p>
          <a:p>
            <a:r>
              <a:rPr lang="en-US" dirty="0"/>
              <a:t>The following approaches can be used to classify the users −</a:t>
            </a:r>
          </a:p>
          <a:p>
            <a:pPr marL="514350" indent="-514350">
              <a:buFont typeface="+mj-lt"/>
              <a:buAutoNum type="arabicPeriod"/>
            </a:pPr>
            <a:r>
              <a:rPr lang="en-US" dirty="0"/>
              <a:t>Users can be classified as per the hierarchy of users in an organization, i.e., users can be classified by departments, sections, groups, and so on.</a:t>
            </a:r>
          </a:p>
          <a:p>
            <a:pPr marL="514350" indent="-514350">
              <a:buFont typeface="+mj-lt"/>
              <a:buAutoNum type="arabicPeriod"/>
            </a:pPr>
            <a:r>
              <a:rPr lang="en-US" dirty="0"/>
              <a:t>Users can also be classified according to their role, with people grouped across departments based on their role.</a:t>
            </a:r>
          </a:p>
          <a:p>
            <a:endParaRPr lang="en-IN" dirty="0"/>
          </a:p>
        </p:txBody>
      </p:sp>
    </p:spTree>
    <p:extLst>
      <p:ext uri="{BB962C8B-B14F-4D97-AF65-F5344CB8AC3E}">
        <p14:creationId xmlns:p14="http://schemas.microsoft.com/office/powerpoint/2010/main" val="42165734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7C61-4BEB-46FD-BD16-D4E82797C94A}"/>
              </a:ext>
            </a:extLst>
          </p:cNvPr>
          <p:cNvSpPr>
            <a:spLocks noGrp="1"/>
          </p:cNvSpPr>
          <p:nvPr>
            <p:ph type="title"/>
          </p:nvPr>
        </p:nvSpPr>
        <p:spPr/>
        <p:txBody>
          <a:bodyPr/>
          <a:lstStyle/>
          <a:p>
            <a:r>
              <a:rPr lang="en-US" dirty="0"/>
              <a:t>2) Audit Requirements</a:t>
            </a:r>
            <a:endParaRPr lang="en-IN" dirty="0"/>
          </a:p>
        </p:txBody>
      </p:sp>
      <p:sp>
        <p:nvSpPr>
          <p:cNvPr id="3" name="Content Placeholder 2">
            <a:extLst>
              <a:ext uri="{FF2B5EF4-FFF2-40B4-BE49-F238E27FC236}">
                <a16:creationId xmlns:a16="http://schemas.microsoft.com/office/drawing/2014/main" id="{52DEFC3B-FDB2-4431-BE64-F2E2015F0C81}"/>
              </a:ext>
            </a:extLst>
          </p:cNvPr>
          <p:cNvSpPr>
            <a:spLocks noGrp="1"/>
          </p:cNvSpPr>
          <p:nvPr>
            <p:ph idx="1"/>
          </p:nvPr>
        </p:nvSpPr>
        <p:spPr>
          <a:xfrm>
            <a:off x="331304" y="1825624"/>
            <a:ext cx="11022496" cy="5032375"/>
          </a:xfrm>
        </p:spPr>
        <p:txBody>
          <a:bodyPr>
            <a:normAutofit fontScale="92500"/>
          </a:bodyPr>
          <a:lstStyle/>
          <a:p>
            <a:r>
              <a:rPr lang="en-US" dirty="0"/>
              <a:t>Auditing is a subset of security, a costly activity. Auditing can cause heavy overheads on the system. To complete an audit in time, we require more hardware and therefore, it is recommended that wherever possible, auditing should be switched off. Audit requirements can be categorized as follows −</a:t>
            </a:r>
          </a:p>
          <a:p>
            <a:pPr marL="514350" indent="-514350">
              <a:buFont typeface="+mj-lt"/>
              <a:buAutoNum type="arabicPeriod"/>
            </a:pPr>
            <a:r>
              <a:rPr lang="en-US" dirty="0"/>
              <a:t>Connections</a:t>
            </a:r>
          </a:p>
          <a:p>
            <a:pPr marL="514350" indent="-514350">
              <a:buFont typeface="+mj-lt"/>
              <a:buAutoNum type="arabicPeriod"/>
            </a:pPr>
            <a:r>
              <a:rPr lang="en-US" dirty="0"/>
              <a:t>Disconnections</a:t>
            </a:r>
          </a:p>
          <a:p>
            <a:pPr marL="514350" indent="-514350">
              <a:buFont typeface="+mj-lt"/>
              <a:buAutoNum type="arabicPeriod"/>
            </a:pPr>
            <a:r>
              <a:rPr lang="en-US" dirty="0"/>
              <a:t>Data access</a:t>
            </a:r>
          </a:p>
          <a:p>
            <a:pPr marL="514350" indent="-514350">
              <a:buFont typeface="+mj-lt"/>
              <a:buAutoNum type="arabicPeriod"/>
            </a:pPr>
            <a:r>
              <a:rPr lang="en-US" dirty="0"/>
              <a:t>Data change</a:t>
            </a:r>
          </a:p>
          <a:p>
            <a:r>
              <a:rPr lang="en-US" b="1" dirty="0"/>
              <a:t>Note</a:t>
            </a:r>
            <a:r>
              <a:rPr lang="en-US" dirty="0"/>
              <a:t> − For each of the above-mentioned categories, it is necessary to audit success, failure, or both. From the perspective of security reasons, the auditing of failures are very important. Auditing of failure is important because they can highlight unauthorized or fraudulent access</a:t>
            </a:r>
          </a:p>
          <a:p>
            <a:endParaRPr lang="en-IN" dirty="0"/>
          </a:p>
        </p:txBody>
      </p:sp>
    </p:spTree>
    <p:extLst>
      <p:ext uri="{BB962C8B-B14F-4D97-AF65-F5344CB8AC3E}">
        <p14:creationId xmlns:p14="http://schemas.microsoft.com/office/powerpoint/2010/main" val="2432351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E1728-07B8-45D0-AE56-2963DBD1F722}"/>
              </a:ext>
            </a:extLst>
          </p:cNvPr>
          <p:cNvSpPr>
            <a:spLocks noGrp="1"/>
          </p:cNvSpPr>
          <p:nvPr>
            <p:ph idx="1"/>
          </p:nvPr>
        </p:nvSpPr>
        <p:spPr>
          <a:xfrm>
            <a:off x="0" y="0"/>
            <a:ext cx="12192000" cy="6533322"/>
          </a:xfrm>
        </p:spPr>
        <p:txBody>
          <a:bodyPr>
            <a:normAutofit fontScale="25000" lnSpcReduction="20000"/>
          </a:bodyPr>
          <a:lstStyle/>
          <a:p>
            <a:pPr marL="0" indent="0" algn="ctr">
              <a:buNone/>
            </a:pPr>
            <a:r>
              <a:rPr lang="en-US" sz="9000" b="1" dirty="0"/>
              <a:t>3) Network Requirements/Data Load</a:t>
            </a:r>
          </a:p>
          <a:p>
            <a:r>
              <a:rPr lang="en-US" sz="6400" dirty="0"/>
              <a:t>Network security is as important as other securities. We cannot ignore the network security requirement. We need to consider the following issues −</a:t>
            </a:r>
          </a:p>
          <a:p>
            <a:pPr marL="571500" indent="-571500">
              <a:buFont typeface="+mj-lt"/>
              <a:buAutoNum type="romanUcPeriod"/>
            </a:pPr>
            <a:r>
              <a:rPr lang="en-US" sz="6400" dirty="0"/>
              <a:t>Is it necessary to encrypt data before transferring it to the data warehouse?</a:t>
            </a:r>
          </a:p>
          <a:p>
            <a:pPr marL="571500" indent="-571500">
              <a:buFont typeface="+mj-lt"/>
              <a:buAutoNum type="romanUcPeriod"/>
            </a:pPr>
            <a:r>
              <a:rPr lang="en-US" sz="6400" dirty="0"/>
              <a:t>Are there restrictions on which network routes the data can take?</a:t>
            </a:r>
          </a:p>
          <a:p>
            <a:r>
              <a:rPr lang="en-US" sz="6400" dirty="0"/>
              <a:t>These restrictions need to be considered carefully. Following are the points to remember −</a:t>
            </a:r>
          </a:p>
          <a:p>
            <a:pPr marL="571500" indent="-571500">
              <a:buFont typeface="+mj-lt"/>
              <a:buAutoNum type="romanUcPeriod"/>
            </a:pPr>
            <a:r>
              <a:rPr lang="en-US" sz="6400" dirty="0"/>
              <a:t>The process of encryption and decryption will increase overheads. It would require more processing power and processing time.</a:t>
            </a:r>
          </a:p>
          <a:p>
            <a:pPr marL="571500" indent="-571500">
              <a:buFont typeface="+mj-lt"/>
              <a:buAutoNum type="romanUcPeriod"/>
            </a:pPr>
            <a:r>
              <a:rPr lang="en-US" sz="6400" dirty="0"/>
              <a:t>The cost of encryption can be high if the system is already a loaded system because the encryption is borne by the source system.</a:t>
            </a:r>
          </a:p>
          <a:p>
            <a:pPr marL="0" indent="0">
              <a:buNone/>
            </a:pPr>
            <a:endParaRPr lang="en-US" dirty="0"/>
          </a:p>
          <a:p>
            <a:pPr marL="0" indent="0" algn="ctr">
              <a:buNone/>
            </a:pPr>
            <a:r>
              <a:rPr lang="en-US" sz="9000" b="1" dirty="0"/>
              <a:t>4) Data Movement</a:t>
            </a:r>
          </a:p>
          <a:p>
            <a:r>
              <a:rPr lang="en-US" sz="6400" dirty="0"/>
              <a:t>There exist potential security implications while moving the data. Suppose we need to transfer some restricted data as a flat file to be loaded. When the data is loaded into the data warehouse, the following questions are raised −</a:t>
            </a:r>
          </a:p>
          <a:p>
            <a:pPr marL="571500" indent="-571500">
              <a:buFont typeface="+mj-lt"/>
              <a:buAutoNum type="romanUcPeriod"/>
            </a:pPr>
            <a:r>
              <a:rPr lang="en-US" sz="6400" dirty="0"/>
              <a:t>Where is the flat file stored?</a:t>
            </a:r>
          </a:p>
          <a:p>
            <a:pPr marL="571500" indent="-571500">
              <a:buFont typeface="+mj-lt"/>
              <a:buAutoNum type="romanUcPeriod"/>
            </a:pPr>
            <a:r>
              <a:rPr lang="en-US" sz="6400" dirty="0"/>
              <a:t>Who has access to that disk space?</a:t>
            </a:r>
          </a:p>
          <a:p>
            <a:r>
              <a:rPr lang="en-US" sz="6400" dirty="0"/>
              <a:t>If we talk about the backup of these flat files, the following questions are raised −</a:t>
            </a:r>
          </a:p>
          <a:p>
            <a:pPr marL="571500" indent="-571500">
              <a:buFont typeface="+mj-lt"/>
              <a:buAutoNum type="romanUcPeriod"/>
            </a:pPr>
            <a:r>
              <a:rPr lang="en-US" sz="6400" dirty="0"/>
              <a:t>Do you backup encrypted or decrypted versions?</a:t>
            </a:r>
          </a:p>
          <a:p>
            <a:pPr marL="571500" indent="-571500">
              <a:buFont typeface="+mj-lt"/>
              <a:buAutoNum type="romanUcPeriod"/>
            </a:pPr>
            <a:r>
              <a:rPr lang="en-US" sz="6400" dirty="0"/>
              <a:t>Do these backups need to be made to special tapes that are stored separately?</a:t>
            </a:r>
          </a:p>
          <a:p>
            <a:pPr marL="571500" indent="-571500">
              <a:buFont typeface="+mj-lt"/>
              <a:buAutoNum type="romanUcPeriod"/>
            </a:pPr>
            <a:r>
              <a:rPr lang="en-US" sz="6400" dirty="0"/>
              <a:t>Who has access to these tapes?</a:t>
            </a:r>
          </a:p>
          <a:p>
            <a:r>
              <a:rPr lang="en-US" sz="6400" dirty="0"/>
              <a:t>Some other forms of data movement like query result sets also need to be considered. The questions raised while creating the temporary table are as follows −</a:t>
            </a:r>
          </a:p>
          <a:p>
            <a:pPr marL="571500" indent="-571500">
              <a:buFont typeface="+mj-lt"/>
              <a:buAutoNum type="romanUcPeriod"/>
            </a:pPr>
            <a:r>
              <a:rPr lang="en-US" sz="6400" dirty="0"/>
              <a:t>Where is that temporary table to be held?</a:t>
            </a:r>
          </a:p>
          <a:p>
            <a:pPr marL="571500" indent="-571500">
              <a:buFont typeface="+mj-lt"/>
              <a:buAutoNum type="romanUcPeriod"/>
            </a:pPr>
            <a:r>
              <a:rPr lang="en-US" sz="6400" dirty="0"/>
              <a:t>How do you make such table visible?</a:t>
            </a:r>
          </a:p>
          <a:p>
            <a:r>
              <a:rPr lang="en-US" sz="6400" dirty="0"/>
              <a:t>We should avoid the accidental flouting of security restrictions. If a user with access to the restricted data can generate accessible temporary tables, data can be visible to non-authorized users. We can overcome this problem by having a separate temporary area for users with access to restricted data.</a:t>
            </a:r>
          </a:p>
          <a:p>
            <a:endParaRPr lang="en-IN" dirty="0"/>
          </a:p>
        </p:txBody>
      </p:sp>
    </p:spTree>
    <p:extLst>
      <p:ext uri="{BB962C8B-B14F-4D97-AF65-F5344CB8AC3E}">
        <p14:creationId xmlns:p14="http://schemas.microsoft.com/office/powerpoint/2010/main" val="4121329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50F3-EB2B-4EA2-97EC-988D684171FF}"/>
              </a:ext>
            </a:extLst>
          </p:cNvPr>
          <p:cNvSpPr>
            <a:spLocks noGrp="1"/>
          </p:cNvSpPr>
          <p:nvPr>
            <p:ph type="title"/>
          </p:nvPr>
        </p:nvSpPr>
        <p:spPr/>
        <p:txBody>
          <a:bodyPr/>
          <a:lstStyle/>
          <a:p>
            <a:r>
              <a:rPr lang="en-US" dirty="0"/>
              <a:t>5) Documentation</a:t>
            </a:r>
            <a:endParaRPr lang="en-IN" dirty="0"/>
          </a:p>
        </p:txBody>
      </p:sp>
      <p:sp>
        <p:nvSpPr>
          <p:cNvPr id="3" name="Content Placeholder 2">
            <a:extLst>
              <a:ext uri="{FF2B5EF4-FFF2-40B4-BE49-F238E27FC236}">
                <a16:creationId xmlns:a16="http://schemas.microsoft.com/office/drawing/2014/main" id="{A34DE3C4-B20B-462C-A3DC-8EFB80E64E42}"/>
              </a:ext>
            </a:extLst>
          </p:cNvPr>
          <p:cNvSpPr>
            <a:spLocks noGrp="1"/>
          </p:cNvSpPr>
          <p:nvPr>
            <p:ph idx="1"/>
          </p:nvPr>
        </p:nvSpPr>
        <p:spPr/>
        <p:txBody>
          <a:bodyPr/>
          <a:lstStyle/>
          <a:p>
            <a:r>
              <a:rPr lang="en-US" dirty="0"/>
              <a:t>The audit and security requirements need to be properly documented. This will be treated as a part of justification. This document can contain all the information gathered from −</a:t>
            </a:r>
          </a:p>
          <a:p>
            <a:r>
              <a:rPr lang="en-US" dirty="0"/>
              <a:t>Data classification</a:t>
            </a:r>
          </a:p>
          <a:p>
            <a:r>
              <a:rPr lang="en-US" dirty="0"/>
              <a:t>User classification</a:t>
            </a:r>
          </a:p>
          <a:p>
            <a:r>
              <a:rPr lang="en-US" dirty="0"/>
              <a:t>Network requirements</a:t>
            </a:r>
          </a:p>
          <a:p>
            <a:r>
              <a:rPr lang="en-US" dirty="0"/>
              <a:t>Data movement and storage requirements</a:t>
            </a:r>
          </a:p>
          <a:p>
            <a:r>
              <a:rPr lang="en-US" dirty="0"/>
              <a:t>All auditable actions</a:t>
            </a:r>
          </a:p>
          <a:p>
            <a:endParaRPr lang="en-IN" dirty="0"/>
          </a:p>
        </p:txBody>
      </p:sp>
    </p:spTree>
    <p:extLst>
      <p:ext uri="{BB962C8B-B14F-4D97-AF65-F5344CB8AC3E}">
        <p14:creationId xmlns:p14="http://schemas.microsoft.com/office/powerpoint/2010/main" val="25435877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1105-35B8-4505-9D49-A26BC1934CC0}"/>
              </a:ext>
            </a:extLst>
          </p:cNvPr>
          <p:cNvSpPr>
            <a:spLocks noGrp="1"/>
          </p:cNvSpPr>
          <p:nvPr>
            <p:ph type="title"/>
          </p:nvPr>
        </p:nvSpPr>
        <p:spPr>
          <a:xfrm>
            <a:off x="838200" y="192847"/>
            <a:ext cx="10515600" cy="575779"/>
          </a:xfrm>
        </p:spPr>
        <p:txBody>
          <a:bodyPr>
            <a:normAutofit fontScale="90000"/>
          </a:bodyPr>
          <a:lstStyle/>
          <a:p>
            <a:r>
              <a:rPr lang="en-IN" dirty="0"/>
              <a:t>Data Warehousing - Backup</a:t>
            </a:r>
          </a:p>
        </p:txBody>
      </p:sp>
      <p:sp>
        <p:nvSpPr>
          <p:cNvPr id="3" name="Content Placeholder 2">
            <a:extLst>
              <a:ext uri="{FF2B5EF4-FFF2-40B4-BE49-F238E27FC236}">
                <a16:creationId xmlns:a16="http://schemas.microsoft.com/office/drawing/2014/main" id="{3ECE20FE-08D0-4D1D-82CB-6577340AA5B4}"/>
              </a:ext>
            </a:extLst>
          </p:cNvPr>
          <p:cNvSpPr>
            <a:spLocks noGrp="1"/>
          </p:cNvSpPr>
          <p:nvPr>
            <p:ph idx="1"/>
          </p:nvPr>
        </p:nvSpPr>
        <p:spPr>
          <a:xfrm>
            <a:off x="238539" y="940904"/>
            <a:ext cx="11953461" cy="5917095"/>
          </a:xfrm>
        </p:spPr>
        <p:txBody>
          <a:bodyPr>
            <a:normAutofit fontScale="92500" lnSpcReduction="20000"/>
          </a:bodyPr>
          <a:lstStyle/>
          <a:p>
            <a:r>
              <a:rPr lang="en-US" dirty="0"/>
              <a:t>A data warehouse is a complex system and it contains a huge volume of data. </a:t>
            </a:r>
            <a:r>
              <a:rPr lang="en-US" dirty="0" err="1"/>
              <a:t>Therere</a:t>
            </a:r>
            <a:r>
              <a:rPr lang="en-US" dirty="0"/>
              <a:t> it is important to back up all the data so that it becomes available for recovery in future as per requirement. </a:t>
            </a:r>
          </a:p>
          <a:p>
            <a:pPr marL="0" indent="0">
              <a:buNone/>
            </a:pPr>
            <a:r>
              <a:rPr lang="en-US" dirty="0"/>
              <a:t> Some of the backup terminologies discussed below.</a:t>
            </a:r>
          </a:p>
          <a:p>
            <a:r>
              <a:rPr lang="en-US" b="1" dirty="0"/>
              <a:t>Complete backup</a:t>
            </a:r>
            <a:r>
              <a:rPr lang="en-US" dirty="0"/>
              <a:t> − It backs up the entire database at the same time. This backup includes all the database files, control files, and journal files.</a:t>
            </a:r>
          </a:p>
          <a:p>
            <a:r>
              <a:rPr lang="en-US" b="1" dirty="0"/>
              <a:t>Partial backup</a:t>
            </a:r>
            <a:r>
              <a:rPr lang="en-US" dirty="0"/>
              <a:t> − As the name suggests, it does not create a complete backup of the database. Partial backup is very useful in large databases because they allow a strategy whereby various parts of the database are backed up in a round-robin fashion on a day-to-day basis, so that the whole database is backed up effectively once a week.</a:t>
            </a:r>
          </a:p>
          <a:p>
            <a:r>
              <a:rPr lang="en-US" b="1" dirty="0"/>
              <a:t>Cold backup</a:t>
            </a:r>
            <a:r>
              <a:rPr lang="en-US" dirty="0"/>
              <a:t> − Cold backup is taken while the database is completely shut down. In multi-instance environment, all the instances should be shut down.</a:t>
            </a:r>
          </a:p>
          <a:p>
            <a:r>
              <a:rPr lang="en-US" b="1" dirty="0"/>
              <a:t>Hot backup</a:t>
            </a:r>
            <a:r>
              <a:rPr lang="en-US" dirty="0"/>
              <a:t> − Hot backup is taken when the database engine is up and running. The requirements of hot backup varies from RDBMS to RDBMS.</a:t>
            </a:r>
          </a:p>
          <a:p>
            <a:r>
              <a:rPr lang="en-US" b="1" dirty="0"/>
              <a:t>Online backup</a:t>
            </a:r>
            <a:r>
              <a:rPr lang="en-US" dirty="0"/>
              <a:t> − It is quite similar to hot backup.</a:t>
            </a:r>
          </a:p>
          <a:p>
            <a:endParaRPr lang="en-IN" dirty="0"/>
          </a:p>
        </p:txBody>
      </p:sp>
    </p:spTree>
    <p:extLst>
      <p:ext uri="{BB962C8B-B14F-4D97-AF65-F5344CB8AC3E}">
        <p14:creationId xmlns:p14="http://schemas.microsoft.com/office/powerpoint/2010/main" val="2685149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291A-5802-457C-872F-C5BBB0EA51EA}"/>
              </a:ext>
            </a:extLst>
          </p:cNvPr>
          <p:cNvSpPr>
            <a:spLocks noGrp="1"/>
          </p:cNvSpPr>
          <p:nvPr>
            <p:ph type="title"/>
          </p:nvPr>
        </p:nvSpPr>
        <p:spPr/>
        <p:txBody>
          <a:bodyPr/>
          <a:lstStyle/>
          <a:p>
            <a:r>
              <a:rPr lang="en-US" dirty="0"/>
              <a:t>Hardware Backup</a:t>
            </a:r>
            <a:endParaRPr lang="en-IN" dirty="0"/>
          </a:p>
        </p:txBody>
      </p:sp>
      <p:sp>
        <p:nvSpPr>
          <p:cNvPr id="3" name="Content Placeholder 2">
            <a:extLst>
              <a:ext uri="{FF2B5EF4-FFF2-40B4-BE49-F238E27FC236}">
                <a16:creationId xmlns:a16="http://schemas.microsoft.com/office/drawing/2014/main" id="{A078B8C9-FA12-424B-B83B-9C96F97C8D96}"/>
              </a:ext>
            </a:extLst>
          </p:cNvPr>
          <p:cNvSpPr>
            <a:spLocks noGrp="1"/>
          </p:cNvSpPr>
          <p:nvPr>
            <p:ph idx="1"/>
          </p:nvPr>
        </p:nvSpPr>
        <p:spPr>
          <a:xfrm>
            <a:off x="384313" y="1537252"/>
            <a:ext cx="10969487" cy="4639711"/>
          </a:xfrm>
        </p:spPr>
        <p:txBody>
          <a:bodyPr/>
          <a:lstStyle/>
          <a:p>
            <a:r>
              <a:rPr lang="en-US" dirty="0"/>
              <a:t>It is important to decide which hardware to use for the backup. </a:t>
            </a:r>
          </a:p>
          <a:p>
            <a:r>
              <a:rPr lang="en-US" dirty="0"/>
              <a:t>The speed of processing the backup and restore depends on the hardware being used, how the hardware is connected, bandwidth of the network, backup software, and the speed of server's I/O system. Here we will discuss some of the hardware choices that are available </a:t>
            </a:r>
          </a:p>
          <a:p>
            <a:pPr marL="0" indent="0">
              <a:buNone/>
            </a:pPr>
            <a:r>
              <a:rPr lang="en-US" dirty="0"/>
              <a:t>1) Tape Technology</a:t>
            </a:r>
          </a:p>
          <a:p>
            <a:pPr marL="0" indent="0">
              <a:buNone/>
            </a:pPr>
            <a:r>
              <a:rPr lang="en-US" dirty="0"/>
              <a:t>2) Disk Backups</a:t>
            </a:r>
          </a:p>
          <a:p>
            <a:endParaRPr lang="en-IN" dirty="0"/>
          </a:p>
        </p:txBody>
      </p:sp>
    </p:spTree>
    <p:extLst>
      <p:ext uri="{BB962C8B-B14F-4D97-AF65-F5344CB8AC3E}">
        <p14:creationId xmlns:p14="http://schemas.microsoft.com/office/powerpoint/2010/main" val="2813192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BE78-E1AB-44A9-9A48-16417482CC96}"/>
              </a:ext>
            </a:extLst>
          </p:cNvPr>
          <p:cNvSpPr>
            <a:spLocks noGrp="1"/>
          </p:cNvSpPr>
          <p:nvPr>
            <p:ph type="title"/>
          </p:nvPr>
        </p:nvSpPr>
        <p:spPr>
          <a:xfrm>
            <a:off x="838200" y="18255"/>
            <a:ext cx="10515600" cy="1325563"/>
          </a:xfrm>
        </p:spPr>
        <p:txBody>
          <a:bodyPr/>
          <a:lstStyle/>
          <a:p>
            <a:r>
              <a:rPr lang="en-IN" dirty="0"/>
              <a:t>1) Tape Technology</a:t>
            </a:r>
          </a:p>
        </p:txBody>
      </p:sp>
      <p:sp>
        <p:nvSpPr>
          <p:cNvPr id="3" name="Content Placeholder 2">
            <a:extLst>
              <a:ext uri="{FF2B5EF4-FFF2-40B4-BE49-F238E27FC236}">
                <a16:creationId xmlns:a16="http://schemas.microsoft.com/office/drawing/2014/main" id="{5D1F293E-81C1-4C10-91E9-46E52A0550FA}"/>
              </a:ext>
            </a:extLst>
          </p:cNvPr>
          <p:cNvSpPr>
            <a:spLocks noGrp="1"/>
          </p:cNvSpPr>
          <p:nvPr>
            <p:ph idx="1"/>
          </p:nvPr>
        </p:nvSpPr>
        <p:spPr>
          <a:xfrm>
            <a:off x="251791" y="1060174"/>
            <a:ext cx="11569148" cy="5685182"/>
          </a:xfrm>
        </p:spPr>
        <p:txBody>
          <a:bodyPr>
            <a:normAutofit fontScale="85000" lnSpcReduction="20000"/>
          </a:bodyPr>
          <a:lstStyle/>
          <a:p>
            <a:pPr marL="0" indent="0">
              <a:buNone/>
            </a:pPr>
            <a:r>
              <a:rPr lang="en-US" b="1" dirty="0"/>
              <a:t>A) Standalone Tape Drives</a:t>
            </a:r>
            <a:endParaRPr lang="en-US" dirty="0"/>
          </a:p>
          <a:p>
            <a:r>
              <a:rPr lang="en-US" dirty="0"/>
              <a:t>The tape drives can be connected in the following ways −</a:t>
            </a:r>
          </a:p>
          <a:p>
            <a:r>
              <a:rPr lang="en-US" dirty="0"/>
              <a:t>Direct to the server</a:t>
            </a:r>
          </a:p>
          <a:p>
            <a:r>
              <a:rPr lang="en-US" dirty="0"/>
              <a:t>As network available devices</a:t>
            </a:r>
          </a:p>
          <a:p>
            <a:r>
              <a:rPr lang="en-US" dirty="0"/>
              <a:t>Remotely to other machine</a:t>
            </a:r>
          </a:p>
          <a:p>
            <a:pPr marL="0" indent="0">
              <a:buNone/>
            </a:pPr>
            <a:r>
              <a:rPr lang="en-US" b="1" dirty="0"/>
              <a:t>B) Tape Stackers</a:t>
            </a:r>
          </a:p>
          <a:p>
            <a:r>
              <a:rPr lang="en-US" dirty="0"/>
              <a:t>The method of loading multiple tapes into a single tape drive is known as tape stackers. The stacker dismounts the current tape when it has finished with it and loads the next tape, hence only one tape is available at a time to be accessed. The price and the capabilities may vary, but the common ability is that they can perform unattended backups.</a:t>
            </a:r>
          </a:p>
          <a:p>
            <a:pPr marL="0" indent="0">
              <a:buNone/>
            </a:pPr>
            <a:r>
              <a:rPr lang="en-US" b="1" dirty="0"/>
              <a:t>C) Tape Silos</a:t>
            </a:r>
          </a:p>
          <a:p>
            <a:r>
              <a:rPr lang="en-US" dirty="0"/>
              <a:t>Tape silos provide large store capacities. Tape silos can store and manage thousands of tapes. They can integrate multiple tape drives. They have the software and hardware to label and store the tapes they store. It is very common for the silo to be connected remotely over a network or a dedicated link. We should ensure that the bandwidth of the connection is up to the job.</a:t>
            </a:r>
          </a:p>
          <a:p>
            <a:endParaRPr lang="en-IN" dirty="0"/>
          </a:p>
        </p:txBody>
      </p:sp>
    </p:spTree>
    <p:extLst>
      <p:ext uri="{BB962C8B-B14F-4D97-AF65-F5344CB8AC3E}">
        <p14:creationId xmlns:p14="http://schemas.microsoft.com/office/powerpoint/2010/main" val="2787271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68CC-93FD-46E6-9634-C8C97657A46D}"/>
              </a:ext>
            </a:extLst>
          </p:cNvPr>
          <p:cNvSpPr>
            <a:spLocks noGrp="1"/>
          </p:cNvSpPr>
          <p:nvPr>
            <p:ph type="title"/>
          </p:nvPr>
        </p:nvSpPr>
        <p:spPr>
          <a:xfrm>
            <a:off x="268356" y="-164962"/>
            <a:ext cx="10515600" cy="1325563"/>
          </a:xfrm>
        </p:spPr>
        <p:txBody>
          <a:bodyPr/>
          <a:lstStyle/>
          <a:p>
            <a:r>
              <a:rPr lang="en-US" dirty="0"/>
              <a:t>2) Disk Backups</a:t>
            </a:r>
            <a:endParaRPr lang="en-IN" dirty="0"/>
          </a:p>
        </p:txBody>
      </p:sp>
      <p:sp>
        <p:nvSpPr>
          <p:cNvPr id="3" name="Content Placeholder 2">
            <a:extLst>
              <a:ext uri="{FF2B5EF4-FFF2-40B4-BE49-F238E27FC236}">
                <a16:creationId xmlns:a16="http://schemas.microsoft.com/office/drawing/2014/main" id="{38A230D7-31BF-456E-BB3B-1664E9990878}"/>
              </a:ext>
            </a:extLst>
          </p:cNvPr>
          <p:cNvSpPr>
            <a:spLocks noGrp="1"/>
          </p:cNvSpPr>
          <p:nvPr>
            <p:ph idx="1"/>
          </p:nvPr>
        </p:nvSpPr>
        <p:spPr>
          <a:xfrm>
            <a:off x="0" y="848140"/>
            <a:ext cx="11353800" cy="5951262"/>
          </a:xfrm>
        </p:spPr>
        <p:txBody>
          <a:bodyPr>
            <a:normAutofit fontScale="77500" lnSpcReduction="20000"/>
          </a:bodyPr>
          <a:lstStyle/>
          <a:p>
            <a:pPr marL="0" indent="0">
              <a:buNone/>
            </a:pPr>
            <a:r>
              <a:rPr lang="en-US" dirty="0"/>
              <a:t>Methods of disk backups are −</a:t>
            </a:r>
          </a:p>
          <a:p>
            <a:pPr marL="0" indent="0">
              <a:buNone/>
            </a:pPr>
            <a:r>
              <a:rPr lang="en-US" dirty="0"/>
              <a:t>A) Disk-to-disk backups</a:t>
            </a:r>
          </a:p>
          <a:p>
            <a:pPr marL="0" indent="0">
              <a:buNone/>
            </a:pPr>
            <a:r>
              <a:rPr lang="en-US" dirty="0"/>
              <a:t>B) Mirror breaking</a:t>
            </a:r>
          </a:p>
          <a:p>
            <a:r>
              <a:rPr lang="en-US" dirty="0"/>
              <a:t>These methods are used in the OLTP system. These methods minimize the database downtime and maximize the availability.</a:t>
            </a:r>
          </a:p>
          <a:p>
            <a:pPr marL="0" indent="0">
              <a:buNone/>
            </a:pPr>
            <a:r>
              <a:rPr lang="en-US" b="1" dirty="0"/>
              <a:t>A) Disk-to-Disk Backups</a:t>
            </a:r>
            <a:endParaRPr lang="en-US" dirty="0"/>
          </a:p>
          <a:p>
            <a:r>
              <a:rPr lang="en-US" dirty="0"/>
              <a:t>Here backup is taken on the disk rather on the tape. Disk-to-disk backups are done for the following reasons −</a:t>
            </a:r>
          </a:p>
          <a:p>
            <a:r>
              <a:rPr lang="en-US" dirty="0"/>
              <a:t>Speed of initial backups</a:t>
            </a:r>
          </a:p>
          <a:p>
            <a:r>
              <a:rPr lang="en-US" dirty="0"/>
              <a:t>Speed of restore</a:t>
            </a:r>
          </a:p>
          <a:p>
            <a:r>
              <a:rPr lang="en-US" dirty="0"/>
              <a:t>Backing up the data from disk to disk is much faster than to the tape. However it is the intermediate step of backup. Later the data is backed up on the tape. The other advantage of disk-to-disk backups is that it gives you an online copy of the latest backup.</a:t>
            </a:r>
          </a:p>
          <a:p>
            <a:pPr marL="0" indent="0">
              <a:buNone/>
            </a:pPr>
            <a:r>
              <a:rPr lang="en-US" b="1" dirty="0"/>
              <a:t>B) Mirror Breaking</a:t>
            </a:r>
            <a:endParaRPr lang="en-US" dirty="0"/>
          </a:p>
          <a:p>
            <a:r>
              <a:rPr lang="en-US" dirty="0"/>
              <a:t>The idea is to have disks mirrored for resilience during the working day. When backup is required, one of the mirror sets can be broken out. This technique is a variant of disk-to-disk backups.</a:t>
            </a:r>
          </a:p>
          <a:p>
            <a:r>
              <a:rPr lang="en-US" b="1" dirty="0"/>
              <a:t>Note</a:t>
            </a:r>
            <a:r>
              <a:rPr lang="en-US" dirty="0"/>
              <a:t> − The database may need to be shutdown to guarantee consistency of the backup.</a:t>
            </a:r>
          </a:p>
          <a:p>
            <a:endParaRPr lang="en-IN" dirty="0"/>
          </a:p>
        </p:txBody>
      </p:sp>
    </p:spTree>
    <p:extLst>
      <p:ext uri="{BB962C8B-B14F-4D97-AF65-F5344CB8AC3E}">
        <p14:creationId xmlns:p14="http://schemas.microsoft.com/office/powerpoint/2010/main" val="1844055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F8B3-BDDA-4C8F-8D23-5FDE3B7C8FA5}"/>
              </a:ext>
            </a:extLst>
          </p:cNvPr>
          <p:cNvSpPr>
            <a:spLocks noGrp="1"/>
          </p:cNvSpPr>
          <p:nvPr>
            <p:ph type="title"/>
          </p:nvPr>
        </p:nvSpPr>
        <p:spPr/>
        <p:txBody>
          <a:bodyPr/>
          <a:lstStyle/>
          <a:p>
            <a:r>
              <a:rPr lang="en-US" dirty="0"/>
              <a:t>Software Backups</a:t>
            </a:r>
            <a:br>
              <a:rPr lang="en-US" dirty="0"/>
            </a:br>
            <a:endParaRPr lang="en-IN" dirty="0"/>
          </a:p>
        </p:txBody>
      </p:sp>
      <p:sp>
        <p:nvSpPr>
          <p:cNvPr id="3" name="Content Placeholder 2">
            <a:extLst>
              <a:ext uri="{FF2B5EF4-FFF2-40B4-BE49-F238E27FC236}">
                <a16:creationId xmlns:a16="http://schemas.microsoft.com/office/drawing/2014/main" id="{9932EE41-4773-48CE-AB4E-3AEDBF7F86E0}"/>
              </a:ext>
            </a:extLst>
          </p:cNvPr>
          <p:cNvSpPr>
            <a:spLocks noGrp="1"/>
          </p:cNvSpPr>
          <p:nvPr>
            <p:ph idx="1"/>
          </p:nvPr>
        </p:nvSpPr>
        <p:spPr/>
        <p:txBody>
          <a:bodyPr/>
          <a:lstStyle/>
          <a:p>
            <a:r>
              <a:rPr lang="en-US" dirty="0"/>
              <a:t>There are software tools available that help in the backup process. </a:t>
            </a:r>
          </a:p>
          <a:p>
            <a:r>
              <a:rPr lang="en-US" dirty="0"/>
              <a:t>These software tools come as a package. </a:t>
            </a:r>
          </a:p>
          <a:p>
            <a:r>
              <a:rPr lang="en-US" dirty="0"/>
              <a:t>These tools not only take backup, they can effectively manage and control the backup strategies.</a:t>
            </a:r>
          </a:p>
          <a:p>
            <a:r>
              <a:rPr lang="en-US" dirty="0"/>
              <a:t> There are many software packages available in the market. </a:t>
            </a:r>
            <a:endParaRPr lang="en-IN" dirty="0"/>
          </a:p>
        </p:txBody>
      </p:sp>
    </p:spTree>
    <p:extLst>
      <p:ext uri="{BB962C8B-B14F-4D97-AF65-F5344CB8AC3E}">
        <p14:creationId xmlns:p14="http://schemas.microsoft.com/office/powerpoint/2010/main" val="214044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2239FF-3195-4DA5-9E94-BEAC8D51B9B3}"/>
              </a:ext>
            </a:extLst>
          </p:cNvPr>
          <p:cNvGraphicFramePr>
            <a:graphicFrameLocks noGrp="1"/>
          </p:cNvGraphicFramePr>
          <p:nvPr>
            <p:ph idx="1"/>
            <p:extLst>
              <p:ext uri="{D42A27DB-BD31-4B8C-83A1-F6EECF244321}">
                <p14:modId xmlns:p14="http://schemas.microsoft.com/office/powerpoint/2010/main" val="227022269"/>
              </p:ext>
            </p:extLst>
          </p:nvPr>
        </p:nvGraphicFramePr>
        <p:xfrm>
          <a:off x="543339" y="132522"/>
          <a:ext cx="11502887" cy="6523368"/>
        </p:xfrm>
        <a:graphic>
          <a:graphicData uri="http://schemas.openxmlformats.org/drawingml/2006/table">
            <a:tbl>
              <a:tblPr/>
              <a:tblGrid>
                <a:gridCol w="702365">
                  <a:extLst>
                    <a:ext uri="{9D8B030D-6E8A-4147-A177-3AD203B41FA5}">
                      <a16:colId xmlns:a16="http://schemas.microsoft.com/office/drawing/2014/main" val="4125086508"/>
                    </a:ext>
                  </a:extLst>
                </a:gridCol>
                <a:gridCol w="5049078">
                  <a:extLst>
                    <a:ext uri="{9D8B030D-6E8A-4147-A177-3AD203B41FA5}">
                      <a16:colId xmlns:a16="http://schemas.microsoft.com/office/drawing/2014/main" val="3317580963"/>
                    </a:ext>
                  </a:extLst>
                </a:gridCol>
                <a:gridCol w="5751444">
                  <a:extLst>
                    <a:ext uri="{9D8B030D-6E8A-4147-A177-3AD203B41FA5}">
                      <a16:colId xmlns:a16="http://schemas.microsoft.com/office/drawing/2014/main" val="412265765"/>
                    </a:ext>
                  </a:extLst>
                </a:gridCol>
              </a:tblGrid>
              <a:tr h="394845">
                <a:tc>
                  <a:txBody>
                    <a:bodyPr/>
                    <a:lstStyle/>
                    <a:p>
                      <a:pPr fontAlgn="t"/>
                      <a:r>
                        <a:rPr lang="en-IN" sz="2000" dirty="0" err="1">
                          <a:effectLst/>
                        </a:rPr>
                        <a:t>Sr.No</a:t>
                      </a:r>
                      <a:r>
                        <a:rPr lang="en-IN" sz="2000" dirty="0">
                          <a:effectLst/>
                        </a:rPr>
                        <a:t>.</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2000">
                          <a:effectLst/>
                        </a:rPr>
                        <a:t>Data Warehouse (OLAP)</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2000">
                          <a:effectLst/>
                        </a:rPr>
                        <a:t>Operational Database(OLTP)</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735440384"/>
                  </a:ext>
                </a:extLst>
              </a:tr>
              <a:tr h="394845">
                <a:tc>
                  <a:txBody>
                    <a:bodyPr/>
                    <a:lstStyle/>
                    <a:p>
                      <a:pPr fontAlgn="t"/>
                      <a:r>
                        <a:rPr lang="en-IN" sz="2000" dirty="0">
                          <a:effectLst/>
                        </a:rPr>
                        <a:t>1</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involves historical processing of information.</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It involves day-to-day processing.</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42282044"/>
                  </a:ext>
                </a:extLst>
              </a:tr>
              <a:tr h="726691">
                <a:tc>
                  <a:txBody>
                    <a:bodyPr/>
                    <a:lstStyle/>
                    <a:p>
                      <a:pPr fontAlgn="t"/>
                      <a:r>
                        <a:rPr lang="en-IN" sz="2000" dirty="0">
                          <a:effectLst/>
                        </a:rPr>
                        <a:t>2</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OLAP systems are used by knowledge workers such as executives, managers, and analysts.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OLTP systems are used by clerks, DBAs, or database professionals.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9453818"/>
                  </a:ext>
                </a:extLst>
              </a:tr>
              <a:tr h="394845">
                <a:tc>
                  <a:txBody>
                    <a:bodyPr/>
                    <a:lstStyle/>
                    <a:p>
                      <a:pPr fontAlgn="t"/>
                      <a:r>
                        <a:rPr lang="en-IN" sz="2000">
                          <a:effectLst/>
                        </a:rPr>
                        <a:t>3</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is used to analyze the business.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is used to run the business.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17556312"/>
                  </a:ext>
                </a:extLst>
              </a:tr>
              <a:tr h="394845">
                <a:tc>
                  <a:txBody>
                    <a:bodyPr/>
                    <a:lstStyle/>
                    <a:p>
                      <a:pPr fontAlgn="t"/>
                      <a:r>
                        <a:rPr lang="en-IN" sz="2000">
                          <a:effectLst/>
                        </a:rPr>
                        <a:t>4</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focuses on Information out.</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focuses on Data in.</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79093463"/>
                  </a:ext>
                </a:extLst>
              </a:tr>
              <a:tr h="726691">
                <a:tc>
                  <a:txBody>
                    <a:bodyPr/>
                    <a:lstStyle/>
                    <a:p>
                      <a:pPr fontAlgn="t"/>
                      <a:r>
                        <a:rPr lang="en-IN" sz="2000">
                          <a:effectLst/>
                        </a:rPr>
                        <a:t>5</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It is based on Star Schema, Snowflake Schema, and Fact Constellation Schema.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It is based on Entity Relationship Model.</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93780118"/>
                  </a:ext>
                </a:extLst>
              </a:tr>
              <a:tr h="394845">
                <a:tc>
                  <a:txBody>
                    <a:bodyPr/>
                    <a:lstStyle/>
                    <a:p>
                      <a:pPr fontAlgn="t"/>
                      <a:r>
                        <a:rPr lang="en-IN" sz="2000">
                          <a:effectLst/>
                        </a:rPr>
                        <a:t>6</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It focuses on Information out.</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It is application oriented.</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60972360"/>
                  </a:ext>
                </a:extLst>
              </a:tr>
              <a:tr h="394845">
                <a:tc>
                  <a:txBody>
                    <a:bodyPr/>
                    <a:lstStyle/>
                    <a:p>
                      <a:pPr fontAlgn="t"/>
                      <a:r>
                        <a:rPr lang="en-IN" sz="2000">
                          <a:effectLst/>
                        </a:rPr>
                        <a:t>7</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It contains historical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It contains current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74283584"/>
                  </a:ext>
                </a:extLst>
              </a:tr>
              <a:tr h="394845">
                <a:tc>
                  <a:txBody>
                    <a:bodyPr/>
                    <a:lstStyle/>
                    <a:p>
                      <a:pPr fontAlgn="t"/>
                      <a:r>
                        <a:rPr lang="en-IN" sz="2000">
                          <a:effectLst/>
                        </a:rPr>
                        <a:t>8</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provides summarized and consolidated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provides primitive and highly detailed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63092774"/>
                  </a:ext>
                </a:extLst>
              </a:tr>
              <a:tr h="726691">
                <a:tc>
                  <a:txBody>
                    <a:bodyPr/>
                    <a:lstStyle/>
                    <a:p>
                      <a:pPr fontAlgn="t"/>
                      <a:r>
                        <a:rPr lang="en-IN" sz="2000">
                          <a:effectLst/>
                        </a:rPr>
                        <a:t>9</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provides summarized and multidimensional view of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It provides detailed and flat relational view of data.</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50019724"/>
                  </a:ext>
                </a:extLst>
              </a:tr>
              <a:tr h="394845">
                <a:tc>
                  <a:txBody>
                    <a:bodyPr/>
                    <a:lstStyle/>
                    <a:p>
                      <a:pPr fontAlgn="t"/>
                      <a:r>
                        <a:rPr lang="en-IN" sz="2000">
                          <a:effectLst/>
                        </a:rPr>
                        <a:t>10</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dirty="0">
                          <a:effectLst/>
                        </a:rPr>
                        <a:t>The number of users is in hundreds.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The number of users is in thousands.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5469493"/>
                  </a:ext>
                </a:extLst>
              </a:tr>
              <a:tr h="394845">
                <a:tc>
                  <a:txBody>
                    <a:bodyPr/>
                    <a:lstStyle/>
                    <a:p>
                      <a:pPr fontAlgn="t"/>
                      <a:r>
                        <a:rPr lang="en-IN" sz="2000">
                          <a:effectLst/>
                        </a:rPr>
                        <a:t>11</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The number of records accessed is in millions.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The number of records accessed is in tens.</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61247209"/>
                  </a:ext>
                </a:extLst>
              </a:tr>
              <a:tr h="394845">
                <a:tc>
                  <a:txBody>
                    <a:bodyPr/>
                    <a:lstStyle/>
                    <a:p>
                      <a:pPr fontAlgn="t"/>
                      <a:r>
                        <a:rPr lang="en-IN" sz="2000">
                          <a:effectLst/>
                        </a:rPr>
                        <a:t>12</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The database size is from 100GB to 100 TB.</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2000">
                          <a:effectLst/>
                        </a:rPr>
                        <a:t>The database size is from 100 MB to 100 GB.</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40082388"/>
                  </a:ext>
                </a:extLst>
              </a:tr>
              <a:tr h="394845">
                <a:tc>
                  <a:txBody>
                    <a:bodyPr/>
                    <a:lstStyle/>
                    <a:p>
                      <a:pPr fontAlgn="t"/>
                      <a:r>
                        <a:rPr lang="en-IN" sz="2000">
                          <a:effectLst/>
                        </a:rPr>
                        <a:t>13</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These are highly flexible.</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dirty="0">
                          <a:effectLst/>
                        </a:rPr>
                        <a:t>It provides high performance.</a:t>
                      </a:r>
                    </a:p>
                  </a:txBody>
                  <a:tcPr marL="28932" marR="28932" marT="28932" marB="2893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61831380"/>
                  </a:ext>
                </a:extLst>
              </a:tr>
            </a:tbl>
          </a:graphicData>
        </a:graphic>
      </p:graphicFrame>
    </p:spTree>
    <p:extLst>
      <p:ext uri="{BB962C8B-B14F-4D97-AF65-F5344CB8AC3E}">
        <p14:creationId xmlns:p14="http://schemas.microsoft.com/office/powerpoint/2010/main" val="236891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BA61-2DC5-4EF5-AFCA-70EDE17D56D7}"/>
              </a:ext>
            </a:extLst>
          </p:cNvPr>
          <p:cNvSpPr>
            <a:spLocks noGrp="1"/>
          </p:cNvSpPr>
          <p:nvPr>
            <p:ph type="title"/>
          </p:nvPr>
        </p:nvSpPr>
        <p:spPr>
          <a:xfrm>
            <a:off x="344557" y="0"/>
            <a:ext cx="11009243" cy="1325563"/>
          </a:xfrm>
        </p:spPr>
        <p:txBody>
          <a:bodyPr>
            <a:normAutofit/>
          </a:bodyPr>
          <a:lstStyle/>
          <a:p>
            <a:r>
              <a:rPr lang="en-US" dirty="0"/>
              <a:t>Functions of Data Warehouse Tools and Utilities</a:t>
            </a:r>
            <a:endParaRPr lang="en-IN" dirty="0"/>
          </a:p>
        </p:txBody>
      </p:sp>
      <p:sp>
        <p:nvSpPr>
          <p:cNvPr id="3" name="Content Placeholder 2">
            <a:extLst>
              <a:ext uri="{FF2B5EF4-FFF2-40B4-BE49-F238E27FC236}">
                <a16:creationId xmlns:a16="http://schemas.microsoft.com/office/drawing/2014/main" id="{E2FBEFCA-D188-4F0E-97BA-C0796925C244}"/>
              </a:ext>
            </a:extLst>
          </p:cNvPr>
          <p:cNvSpPr>
            <a:spLocks noGrp="1"/>
          </p:cNvSpPr>
          <p:nvPr>
            <p:ph idx="1"/>
          </p:nvPr>
        </p:nvSpPr>
        <p:spPr>
          <a:xfrm>
            <a:off x="569843" y="1046922"/>
            <a:ext cx="11277600" cy="5565913"/>
          </a:xfrm>
        </p:spPr>
        <p:txBody>
          <a:bodyPr>
            <a:normAutofit/>
          </a:bodyPr>
          <a:lstStyle/>
          <a:p>
            <a:pPr marL="0" indent="0">
              <a:buNone/>
            </a:pPr>
            <a:r>
              <a:rPr lang="en-US" dirty="0"/>
              <a:t>The following are the functions of data warehouse tools and utilities −</a:t>
            </a:r>
          </a:p>
          <a:p>
            <a:r>
              <a:rPr lang="en-US" b="1" dirty="0"/>
              <a:t>Data Extraction</a:t>
            </a:r>
            <a:r>
              <a:rPr lang="en-US" dirty="0"/>
              <a:t> − Involves gathering data from multiple heterogeneous sources.</a:t>
            </a:r>
          </a:p>
          <a:p>
            <a:r>
              <a:rPr lang="en-US" b="1" dirty="0"/>
              <a:t>Data Cleaning</a:t>
            </a:r>
            <a:r>
              <a:rPr lang="en-US" dirty="0"/>
              <a:t> − Involves finding and correcting the errors in data.</a:t>
            </a:r>
          </a:p>
          <a:p>
            <a:r>
              <a:rPr lang="en-US" b="1" dirty="0"/>
              <a:t>Data Transformation</a:t>
            </a:r>
            <a:r>
              <a:rPr lang="en-US" dirty="0"/>
              <a:t> − Involves converting the data from legacy format to warehouse format.</a:t>
            </a:r>
          </a:p>
          <a:p>
            <a:r>
              <a:rPr lang="en-US" b="1" dirty="0"/>
              <a:t>Data Loading</a:t>
            </a:r>
            <a:r>
              <a:rPr lang="en-US" dirty="0"/>
              <a:t> − Involves sorting, summarizing, consolidating, checking integrity, and building indices and partitions.</a:t>
            </a:r>
          </a:p>
          <a:p>
            <a:r>
              <a:rPr lang="en-US" b="1" dirty="0"/>
              <a:t>Refreshing</a:t>
            </a:r>
            <a:r>
              <a:rPr lang="en-US" dirty="0"/>
              <a:t> − Involves updating from data sources to warehouse.</a:t>
            </a:r>
          </a:p>
          <a:p>
            <a:pPr marL="0" indent="0">
              <a:buNone/>
            </a:pPr>
            <a:r>
              <a:rPr lang="en-US" b="1" dirty="0"/>
              <a:t>Note</a:t>
            </a:r>
            <a:r>
              <a:rPr lang="en-US" dirty="0"/>
              <a:t> − Data cleaning and data transformation are important steps in improving the quality of data and data mining results.</a:t>
            </a:r>
          </a:p>
          <a:p>
            <a:endParaRPr lang="en-IN" dirty="0"/>
          </a:p>
        </p:txBody>
      </p:sp>
    </p:spTree>
    <p:extLst>
      <p:ext uri="{BB962C8B-B14F-4D97-AF65-F5344CB8AC3E}">
        <p14:creationId xmlns:p14="http://schemas.microsoft.com/office/powerpoint/2010/main" val="190026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1278-A9FC-4404-91C7-11D28C6C0018}"/>
              </a:ext>
            </a:extLst>
          </p:cNvPr>
          <p:cNvSpPr>
            <a:spLocks noGrp="1"/>
          </p:cNvSpPr>
          <p:nvPr>
            <p:ph type="title"/>
          </p:nvPr>
        </p:nvSpPr>
        <p:spPr>
          <a:xfrm>
            <a:off x="838200" y="171933"/>
            <a:ext cx="10515600" cy="1020763"/>
          </a:xfrm>
        </p:spPr>
        <p:txBody>
          <a:bodyPr/>
          <a:lstStyle/>
          <a:p>
            <a:r>
              <a:rPr lang="en-IN" dirty="0"/>
              <a:t>Integrating Heterogeneous Databases</a:t>
            </a:r>
          </a:p>
        </p:txBody>
      </p:sp>
      <p:sp>
        <p:nvSpPr>
          <p:cNvPr id="3" name="Content Placeholder 2">
            <a:extLst>
              <a:ext uri="{FF2B5EF4-FFF2-40B4-BE49-F238E27FC236}">
                <a16:creationId xmlns:a16="http://schemas.microsoft.com/office/drawing/2014/main" id="{754EE11B-A4B7-4A19-AF8E-E05C756D366E}"/>
              </a:ext>
            </a:extLst>
          </p:cNvPr>
          <p:cNvSpPr>
            <a:spLocks noGrp="1"/>
          </p:cNvSpPr>
          <p:nvPr>
            <p:ph idx="1"/>
          </p:nvPr>
        </p:nvSpPr>
        <p:spPr>
          <a:xfrm>
            <a:off x="516835" y="1192696"/>
            <a:ext cx="11410122" cy="5493371"/>
          </a:xfrm>
        </p:spPr>
        <p:txBody>
          <a:bodyPr>
            <a:normAutofit fontScale="92500" lnSpcReduction="20000"/>
          </a:bodyPr>
          <a:lstStyle/>
          <a:p>
            <a:pPr marL="0" indent="0">
              <a:buNone/>
            </a:pPr>
            <a:r>
              <a:rPr lang="en-US" sz="3900" b="1" dirty="0"/>
              <a:t>1) Query-Driven Approach</a:t>
            </a:r>
          </a:p>
          <a:p>
            <a:pPr marL="0" indent="0">
              <a:buNone/>
            </a:pPr>
            <a:r>
              <a:rPr lang="en-US" dirty="0"/>
              <a:t>This is the traditional approach to integrate heterogeneous databases. This approach was used to build wrappers and integrators on top of multiple heterogeneous databases. These integrators are also known as mediators.</a:t>
            </a:r>
          </a:p>
          <a:p>
            <a:pPr>
              <a:buFont typeface="Wingdings" panose="05000000000000000000" pitchFamily="2" charset="2"/>
              <a:buChar char="Ø"/>
            </a:pPr>
            <a:r>
              <a:rPr lang="en-US" b="1" dirty="0"/>
              <a:t>Process of Query-Driven Approach</a:t>
            </a:r>
          </a:p>
          <a:p>
            <a:r>
              <a:rPr lang="en-US" dirty="0"/>
              <a:t>When a query is issued to a client side, a metadata dictionary translates the query into an appropriate form for individual heterogeneous sites involved.</a:t>
            </a:r>
          </a:p>
          <a:p>
            <a:r>
              <a:rPr lang="en-US" dirty="0"/>
              <a:t>Now these queries are mapped and sent to the local query processor.</a:t>
            </a:r>
          </a:p>
          <a:p>
            <a:r>
              <a:rPr lang="en-US" dirty="0"/>
              <a:t>The results from heterogeneous sites are integrated into a global answer set.</a:t>
            </a:r>
          </a:p>
          <a:p>
            <a:pPr>
              <a:buFont typeface="Wingdings" panose="05000000000000000000" pitchFamily="2" charset="2"/>
              <a:buChar char="Ø"/>
            </a:pPr>
            <a:r>
              <a:rPr lang="en-US" b="1" dirty="0"/>
              <a:t>Disadvantages</a:t>
            </a:r>
          </a:p>
          <a:p>
            <a:r>
              <a:rPr lang="en-US" dirty="0"/>
              <a:t>Query-driven approach needs complex integration and filtering processes.</a:t>
            </a:r>
          </a:p>
          <a:p>
            <a:r>
              <a:rPr lang="en-US" dirty="0"/>
              <a:t>This approach is very inefficient.</a:t>
            </a:r>
          </a:p>
          <a:p>
            <a:r>
              <a:rPr lang="en-US" dirty="0"/>
              <a:t>It is very expensive for frequent queries.</a:t>
            </a:r>
          </a:p>
          <a:p>
            <a:r>
              <a:rPr lang="en-US" dirty="0"/>
              <a:t>This approach is also very expensive for queries that require aggregations.</a:t>
            </a:r>
          </a:p>
        </p:txBody>
      </p:sp>
    </p:spTree>
    <p:extLst>
      <p:ext uri="{BB962C8B-B14F-4D97-AF65-F5344CB8AC3E}">
        <p14:creationId xmlns:p14="http://schemas.microsoft.com/office/powerpoint/2010/main" val="368800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7192D-6172-4D9D-9E75-B0DBEB62CA22}"/>
              </a:ext>
            </a:extLst>
          </p:cNvPr>
          <p:cNvSpPr>
            <a:spLocks noGrp="1"/>
          </p:cNvSpPr>
          <p:nvPr>
            <p:ph idx="1"/>
          </p:nvPr>
        </p:nvSpPr>
        <p:spPr>
          <a:xfrm>
            <a:off x="838200" y="424070"/>
            <a:ext cx="10515600" cy="5752893"/>
          </a:xfrm>
        </p:spPr>
        <p:txBody>
          <a:bodyPr>
            <a:normAutofit fontScale="92500"/>
          </a:bodyPr>
          <a:lstStyle/>
          <a:p>
            <a:pPr marL="0" indent="0">
              <a:buNone/>
            </a:pPr>
            <a:r>
              <a:rPr lang="en-US" sz="4200" b="1" dirty="0"/>
              <a:t>2) Update-Driven Approach</a:t>
            </a:r>
          </a:p>
          <a:p>
            <a:pPr marL="0" indent="0">
              <a:buNone/>
            </a:pPr>
            <a:r>
              <a:rPr lang="en-US" dirty="0"/>
              <a:t>This is an alternative to the traditional approach. Today's data warehouse systems follow update-driven approach rather than the traditional approach discussed earlier. In update-driven approach, the information from multiple heterogeneous sources are integrated in advance and are stored in a warehouse. This information is available for direct querying and analysis.</a:t>
            </a:r>
          </a:p>
          <a:p>
            <a:pPr>
              <a:buFont typeface="Wingdings" panose="05000000000000000000" pitchFamily="2" charset="2"/>
              <a:buChar char="Ø"/>
            </a:pPr>
            <a:r>
              <a:rPr lang="en-US" b="1" dirty="0"/>
              <a:t>Advantages</a:t>
            </a:r>
          </a:p>
          <a:p>
            <a:r>
              <a:rPr lang="en-US" dirty="0"/>
              <a:t>This approach has the following advantages −</a:t>
            </a:r>
          </a:p>
          <a:p>
            <a:r>
              <a:rPr lang="en-US" dirty="0"/>
              <a:t>This approach provide high performance.</a:t>
            </a:r>
          </a:p>
          <a:p>
            <a:r>
              <a:rPr lang="en-US" dirty="0"/>
              <a:t>The data is copied, processed, integrated, annotated, summarized and restructured in semantic data store in advance.</a:t>
            </a:r>
          </a:p>
          <a:p>
            <a:r>
              <a:rPr lang="en-US" dirty="0"/>
              <a:t>Query processing does not require an interface to process data at local sources.</a:t>
            </a:r>
          </a:p>
          <a:p>
            <a:endParaRPr lang="en-IN" dirty="0"/>
          </a:p>
        </p:txBody>
      </p:sp>
    </p:spTree>
    <p:extLst>
      <p:ext uri="{BB962C8B-B14F-4D97-AF65-F5344CB8AC3E}">
        <p14:creationId xmlns:p14="http://schemas.microsoft.com/office/powerpoint/2010/main" val="161955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C069-3E85-4FA3-B0D6-C65ED2538C2D}"/>
              </a:ext>
            </a:extLst>
          </p:cNvPr>
          <p:cNvSpPr>
            <a:spLocks noGrp="1"/>
          </p:cNvSpPr>
          <p:nvPr>
            <p:ph type="title"/>
          </p:nvPr>
        </p:nvSpPr>
        <p:spPr>
          <a:xfrm>
            <a:off x="838200" y="0"/>
            <a:ext cx="10515600" cy="695049"/>
          </a:xfrm>
        </p:spPr>
        <p:txBody>
          <a:bodyPr/>
          <a:lstStyle/>
          <a:p>
            <a:pPr algn="ctr"/>
            <a:r>
              <a:rPr lang="en-IN" dirty="0"/>
              <a:t>Architecture Of DATA WAREHOUSE</a:t>
            </a:r>
          </a:p>
        </p:txBody>
      </p:sp>
      <p:pic>
        <p:nvPicPr>
          <p:cNvPr id="5" name="Content Placeholder 4">
            <a:extLst>
              <a:ext uri="{FF2B5EF4-FFF2-40B4-BE49-F238E27FC236}">
                <a16:creationId xmlns:a16="http://schemas.microsoft.com/office/drawing/2014/main" id="{2F3008A6-B424-46C0-B792-E53A344CE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5050"/>
            <a:ext cx="12192000" cy="6447872"/>
          </a:xfrm>
        </p:spPr>
      </p:pic>
    </p:spTree>
    <p:extLst>
      <p:ext uri="{BB962C8B-B14F-4D97-AF65-F5344CB8AC3E}">
        <p14:creationId xmlns:p14="http://schemas.microsoft.com/office/powerpoint/2010/main" val="1758005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5C932-234B-4B94-B674-95130884E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061062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52F4B-C086-4902-8A79-C67BA57CA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180"/>
            <a:ext cx="12192000" cy="6497640"/>
          </a:xfrm>
          <a:prstGeom prst="rect">
            <a:avLst/>
          </a:prstGeom>
        </p:spPr>
      </p:pic>
    </p:spTree>
    <p:extLst>
      <p:ext uri="{BB962C8B-B14F-4D97-AF65-F5344CB8AC3E}">
        <p14:creationId xmlns:p14="http://schemas.microsoft.com/office/powerpoint/2010/main" val="1952432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5EF4-EF76-4703-B0B8-2344CFCCDA42}"/>
              </a:ext>
            </a:extLst>
          </p:cNvPr>
          <p:cNvSpPr>
            <a:spLocks noGrp="1"/>
          </p:cNvSpPr>
          <p:nvPr>
            <p:ph type="title"/>
          </p:nvPr>
        </p:nvSpPr>
        <p:spPr>
          <a:xfrm>
            <a:off x="838200" y="365125"/>
            <a:ext cx="10515600" cy="549275"/>
          </a:xfrm>
        </p:spPr>
        <p:txBody>
          <a:bodyPr>
            <a:normAutofit fontScale="90000"/>
          </a:bodyPr>
          <a:lstStyle/>
          <a:p>
            <a:pPr algn="ctr"/>
            <a:r>
              <a:rPr lang="en-IN" dirty="0"/>
              <a:t>Generalized Architecture of Data Warehouse</a:t>
            </a:r>
          </a:p>
        </p:txBody>
      </p:sp>
      <p:sp>
        <p:nvSpPr>
          <p:cNvPr id="3" name="Content Placeholder 2">
            <a:extLst>
              <a:ext uri="{FF2B5EF4-FFF2-40B4-BE49-F238E27FC236}">
                <a16:creationId xmlns:a16="http://schemas.microsoft.com/office/drawing/2014/main" id="{C618F896-7B21-4CEB-95E9-3900F0C7FAAC}"/>
              </a:ext>
            </a:extLst>
          </p:cNvPr>
          <p:cNvSpPr>
            <a:spLocks noGrp="1"/>
          </p:cNvSpPr>
          <p:nvPr>
            <p:ph idx="1"/>
          </p:nvPr>
        </p:nvSpPr>
        <p:spPr>
          <a:xfrm>
            <a:off x="145774" y="914400"/>
            <a:ext cx="11900452" cy="6294783"/>
          </a:xfrm>
        </p:spPr>
        <p:txBody>
          <a:bodyPr>
            <a:normAutofit fontScale="77500" lnSpcReduction="20000"/>
          </a:bodyPr>
          <a:lstStyle/>
          <a:p>
            <a:pPr marL="0" indent="0">
              <a:buNone/>
            </a:pPr>
            <a:r>
              <a:rPr lang="en-US" b="1" dirty="0"/>
              <a:t>Business Analysis Framework</a:t>
            </a:r>
          </a:p>
          <a:p>
            <a:r>
              <a:rPr lang="en-US" dirty="0"/>
              <a:t>The business analyst get the information from the data warehouses to measure the performance and make critical adjustments in order to win over other business holders in the market. Having a data warehouse offers the following advantages −</a:t>
            </a:r>
          </a:p>
          <a:p>
            <a:r>
              <a:rPr lang="en-US" dirty="0"/>
              <a:t>Since a data warehouse can gather information quickly and efficiently, it can enhance business productivity.</a:t>
            </a:r>
          </a:p>
          <a:p>
            <a:r>
              <a:rPr lang="en-US" dirty="0"/>
              <a:t>A data warehouse provides us a consistent view of customers and items, hence, it helps us manage customer relationship.</a:t>
            </a:r>
          </a:p>
          <a:p>
            <a:r>
              <a:rPr lang="en-US" dirty="0"/>
              <a:t>A data warehouse also helps in bringing down the costs by tracking trends, patterns over a long period in a consistent and reliable manner.</a:t>
            </a:r>
          </a:p>
          <a:p>
            <a:pPr marL="0" indent="0">
              <a:buNone/>
            </a:pPr>
            <a:r>
              <a:rPr lang="en-US" dirty="0"/>
              <a:t>To design an effective and efficient data warehouse, we need to understand and analyze the business needs and construct a </a:t>
            </a:r>
            <a:r>
              <a:rPr lang="en-US" b="1" dirty="0"/>
              <a:t>business analysis framework</a:t>
            </a:r>
            <a:r>
              <a:rPr lang="en-US" dirty="0"/>
              <a:t>. Each person has different views regarding the design of a data warehouse. These views are as follows −</a:t>
            </a:r>
          </a:p>
          <a:p>
            <a:r>
              <a:rPr lang="en-US" b="1" dirty="0"/>
              <a:t>The top-down view</a:t>
            </a:r>
            <a:r>
              <a:rPr lang="en-US" dirty="0"/>
              <a:t> − This view allows the selection of relevant information needed for a data warehouse.</a:t>
            </a:r>
          </a:p>
          <a:p>
            <a:r>
              <a:rPr lang="en-US" b="1" dirty="0"/>
              <a:t>The data source view</a:t>
            </a:r>
            <a:r>
              <a:rPr lang="en-US" dirty="0"/>
              <a:t> − This view presents the information being captured, stored, and managed by the operational system.</a:t>
            </a:r>
          </a:p>
          <a:p>
            <a:r>
              <a:rPr lang="en-US" b="1" dirty="0"/>
              <a:t>The data warehouse view</a:t>
            </a:r>
            <a:r>
              <a:rPr lang="en-US" dirty="0"/>
              <a:t> − This view includes the fact tables and dimension tables. It represents the information stored inside the data warehouse.</a:t>
            </a:r>
          </a:p>
          <a:p>
            <a:r>
              <a:rPr lang="en-US" b="1" dirty="0"/>
              <a:t>The business query view</a:t>
            </a:r>
            <a:r>
              <a:rPr lang="en-US" dirty="0"/>
              <a:t> − It is the view of the data from the viewpoint of the end-user.</a:t>
            </a:r>
          </a:p>
          <a:p>
            <a:endParaRPr lang="en-IN" dirty="0"/>
          </a:p>
        </p:txBody>
      </p:sp>
    </p:spTree>
    <p:extLst>
      <p:ext uri="{BB962C8B-B14F-4D97-AF65-F5344CB8AC3E}">
        <p14:creationId xmlns:p14="http://schemas.microsoft.com/office/powerpoint/2010/main" val="257050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2E96-BFB2-4AC4-85BD-202AC78F748E}"/>
              </a:ext>
            </a:extLst>
          </p:cNvPr>
          <p:cNvSpPr>
            <a:spLocks noGrp="1"/>
          </p:cNvSpPr>
          <p:nvPr>
            <p:ph type="title"/>
          </p:nvPr>
        </p:nvSpPr>
        <p:spPr>
          <a:xfrm>
            <a:off x="838200" y="0"/>
            <a:ext cx="10515600" cy="1179443"/>
          </a:xfrm>
        </p:spPr>
        <p:txBody>
          <a:bodyPr/>
          <a:lstStyle/>
          <a:p>
            <a:r>
              <a:rPr lang="en-IN" dirty="0"/>
              <a:t>Three-Tier Data Warehouse Architecture</a:t>
            </a:r>
          </a:p>
        </p:txBody>
      </p:sp>
      <p:sp>
        <p:nvSpPr>
          <p:cNvPr id="3" name="Content Placeholder 2">
            <a:extLst>
              <a:ext uri="{FF2B5EF4-FFF2-40B4-BE49-F238E27FC236}">
                <a16:creationId xmlns:a16="http://schemas.microsoft.com/office/drawing/2014/main" id="{336D8372-76CC-49DB-B7AA-8B4FCB2CD03B}"/>
              </a:ext>
            </a:extLst>
          </p:cNvPr>
          <p:cNvSpPr>
            <a:spLocks noGrp="1"/>
          </p:cNvSpPr>
          <p:nvPr>
            <p:ph idx="1"/>
          </p:nvPr>
        </p:nvSpPr>
        <p:spPr>
          <a:xfrm>
            <a:off x="477078" y="1020417"/>
            <a:ext cx="11290852" cy="6056244"/>
          </a:xfrm>
        </p:spPr>
        <p:txBody>
          <a:bodyPr>
            <a:normAutofit/>
          </a:bodyPr>
          <a:lstStyle/>
          <a:p>
            <a:r>
              <a:rPr lang="en-US" b="1" dirty="0"/>
              <a:t>Bottom Tier</a:t>
            </a:r>
            <a:r>
              <a:rPr lang="en-US" dirty="0"/>
              <a:t> − The bottom tier of the architecture is the data warehouse database server. It is the relational database system. We use the back end tools and utilities to feed data into the bottom tier. These back end tools and utilities perform the Extract, Clean, Load, and refresh functions.</a:t>
            </a:r>
          </a:p>
          <a:p>
            <a:r>
              <a:rPr lang="en-US" b="1" dirty="0"/>
              <a:t>Middle Tier</a:t>
            </a:r>
            <a:r>
              <a:rPr lang="en-US" dirty="0"/>
              <a:t> − In the middle tier, we have the OLAP Server that can be implemented in either of the following ways.</a:t>
            </a:r>
          </a:p>
          <a:p>
            <a:pPr lvl="1"/>
            <a:r>
              <a:rPr lang="en-US" dirty="0"/>
              <a:t>By Relational OLAP (ROLAP), which is an extended relational database management system. The ROLAP maps the operations on multidimensional data to standard relational operations.</a:t>
            </a:r>
          </a:p>
          <a:p>
            <a:pPr lvl="1"/>
            <a:r>
              <a:rPr lang="en-US" dirty="0"/>
              <a:t>By Multidimensional OLAP (MOLAP) model, which directly implements the multidimensional data and operations.</a:t>
            </a:r>
          </a:p>
          <a:p>
            <a:r>
              <a:rPr lang="en-US" b="1" dirty="0"/>
              <a:t>Top-Tier</a:t>
            </a:r>
            <a:r>
              <a:rPr lang="en-US" dirty="0"/>
              <a:t> − This tier is the front-end client layer. This layer holds the query tools and reporting tools, analysis tools and data mining tools.</a:t>
            </a:r>
          </a:p>
          <a:p>
            <a:endParaRPr lang="en-IN" dirty="0"/>
          </a:p>
        </p:txBody>
      </p:sp>
    </p:spTree>
    <p:extLst>
      <p:ext uri="{BB962C8B-B14F-4D97-AF65-F5344CB8AC3E}">
        <p14:creationId xmlns:p14="http://schemas.microsoft.com/office/powerpoint/2010/main" val="91203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88E3-E240-4B12-BAE5-6DEB3F0DA0D7}"/>
              </a:ext>
            </a:extLst>
          </p:cNvPr>
          <p:cNvSpPr>
            <a:spLocks noGrp="1"/>
          </p:cNvSpPr>
          <p:nvPr>
            <p:ph type="title"/>
          </p:nvPr>
        </p:nvSpPr>
        <p:spPr/>
        <p:txBody>
          <a:bodyPr/>
          <a:lstStyle/>
          <a:p>
            <a:r>
              <a:rPr lang="en-IN" dirty="0"/>
              <a:t>	DATA WAREHOUSE……</a:t>
            </a:r>
          </a:p>
        </p:txBody>
      </p:sp>
      <p:sp>
        <p:nvSpPr>
          <p:cNvPr id="3" name="Content Placeholder 2">
            <a:extLst>
              <a:ext uri="{FF2B5EF4-FFF2-40B4-BE49-F238E27FC236}">
                <a16:creationId xmlns:a16="http://schemas.microsoft.com/office/drawing/2014/main" id="{1BAE61C5-D95E-4E9C-A5D3-EA202DD87E98}"/>
              </a:ext>
            </a:extLst>
          </p:cNvPr>
          <p:cNvSpPr>
            <a:spLocks noGrp="1"/>
          </p:cNvSpPr>
          <p:nvPr>
            <p:ph idx="1"/>
          </p:nvPr>
        </p:nvSpPr>
        <p:spPr/>
        <p:txBody>
          <a:bodyPr/>
          <a:lstStyle/>
          <a:p>
            <a:r>
              <a:rPr lang="en-US" dirty="0"/>
              <a:t>A data warehouse is constructed by integrating data from multiple heterogeneous sources. It supports analytical reporting, structured and/or ad hoc queries and decision making. This tutorial adopts a step-by-step approach to explain all the necessary concepts of data warehousing.</a:t>
            </a:r>
            <a:endParaRPr lang="en-IN" dirty="0"/>
          </a:p>
        </p:txBody>
      </p:sp>
    </p:spTree>
    <p:extLst>
      <p:ext uri="{BB962C8B-B14F-4D97-AF65-F5344CB8AC3E}">
        <p14:creationId xmlns:p14="http://schemas.microsoft.com/office/powerpoint/2010/main" val="425104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Warehousing Architecture">
            <a:extLst>
              <a:ext uri="{FF2B5EF4-FFF2-40B4-BE49-F238E27FC236}">
                <a16:creationId xmlns:a16="http://schemas.microsoft.com/office/drawing/2014/main" id="{5B39EF99-BBF4-4202-A58C-4D1B91F81A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861" y="662608"/>
            <a:ext cx="10972799" cy="619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53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F33E-8E86-4D72-AE4A-CC37A5D51671}"/>
              </a:ext>
            </a:extLst>
          </p:cNvPr>
          <p:cNvSpPr>
            <a:spLocks noGrp="1"/>
          </p:cNvSpPr>
          <p:nvPr>
            <p:ph type="title"/>
          </p:nvPr>
        </p:nvSpPr>
        <p:spPr/>
        <p:txBody>
          <a:bodyPr/>
          <a:lstStyle/>
          <a:p>
            <a:r>
              <a:rPr lang="en-IN" dirty="0"/>
              <a:t>Components of Data Warehouse Architecture</a:t>
            </a:r>
          </a:p>
        </p:txBody>
      </p:sp>
      <p:pic>
        <p:nvPicPr>
          <p:cNvPr id="5122" name="Picture 2" descr="Detailed Information">
            <a:extLst>
              <a:ext uri="{FF2B5EF4-FFF2-40B4-BE49-F238E27FC236}">
                <a16:creationId xmlns:a16="http://schemas.microsoft.com/office/drawing/2014/main" id="{739E240E-9942-4F8B-9C03-0902FCF3D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0" y="1938129"/>
            <a:ext cx="10853530" cy="471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5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5A5B4-9B96-4C95-A408-764FF01A1513}"/>
              </a:ext>
            </a:extLst>
          </p:cNvPr>
          <p:cNvSpPr>
            <a:spLocks noGrp="1"/>
          </p:cNvSpPr>
          <p:nvPr>
            <p:ph idx="1"/>
          </p:nvPr>
        </p:nvSpPr>
        <p:spPr>
          <a:xfrm>
            <a:off x="212035" y="106017"/>
            <a:ext cx="11648661" cy="3551583"/>
          </a:xfrm>
        </p:spPr>
        <p:txBody>
          <a:bodyPr>
            <a:normAutofit fontScale="85000" lnSpcReduction="20000"/>
          </a:bodyPr>
          <a:lstStyle/>
          <a:p>
            <a:pPr marL="0" indent="0">
              <a:buNone/>
            </a:pPr>
            <a:r>
              <a:rPr lang="en-US" sz="4700" b="1" dirty="0"/>
              <a:t>1) Load Manager</a:t>
            </a:r>
          </a:p>
          <a:p>
            <a:r>
              <a:rPr lang="en-US" dirty="0"/>
              <a:t>This component performs the operations required to extract and load process.</a:t>
            </a:r>
          </a:p>
          <a:p>
            <a:r>
              <a:rPr lang="en-US" dirty="0"/>
              <a:t>The size and complexity of the load manager varies between specific solutions from one data warehouse to other.</a:t>
            </a:r>
          </a:p>
          <a:p>
            <a:r>
              <a:rPr lang="en-US" dirty="0"/>
              <a:t>Load Manager Architecture</a:t>
            </a:r>
          </a:p>
          <a:p>
            <a:r>
              <a:rPr lang="en-US" dirty="0"/>
              <a:t>The load manager performs the following functions −</a:t>
            </a:r>
          </a:p>
          <a:p>
            <a:r>
              <a:rPr lang="en-US" dirty="0"/>
              <a:t>Extract the data from source system.</a:t>
            </a:r>
          </a:p>
          <a:p>
            <a:r>
              <a:rPr lang="en-US" dirty="0"/>
              <a:t>Fast Load the extracted data into temporary data store.</a:t>
            </a:r>
          </a:p>
          <a:p>
            <a:r>
              <a:rPr lang="en-US" dirty="0"/>
              <a:t>Perform simple transformations into structure similar to the one in the data warehouse.</a:t>
            </a:r>
          </a:p>
          <a:p>
            <a:endParaRPr lang="en-IN" dirty="0"/>
          </a:p>
        </p:txBody>
      </p:sp>
      <p:pic>
        <p:nvPicPr>
          <p:cNvPr id="2050" name="Picture 2" descr="Load Manager">
            <a:extLst>
              <a:ext uri="{FF2B5EF4-FFF2-40B4-BE49-F238E27FC236}">
                <a16:creationId xmlns:a16="http://schemas.microsoft.com/office/drawing/2014/main" id="{7E28CFA0-9A0B-40EB-940A-6BC8EEA6C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339" y="3657600"/>
            <a:ext cx="768626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17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565F6A-FB52-4E84-A495-D38DF1BE7679}"/>
              </a:ext>
            </a:extLst>
          </p:cNvPr>
          <p:cNvSpPr>
            <a:spLocks noGrp="1"/>
          </p:cNvSpPr>
          <p:nvPr>
            <p:ph idx="1"/>
          </p:nvPr>
        </p:nvSpPr>
        <p:spPr>
          <a:xfrm>
            <a:off x="238539" y="238539"/>
            <a:ext cx="11807687" cy="6838122"/>
          </a:xfrm>
        </p:spPr>
        <p:txBody>
          <a:bodyPr>
            <a:normAutofit fontScale="77500" lnSpcReduction="20000"/>
          </a:bodyPr>
          <a:lstStyle/>
          <a:p>
            <a:pPr marL="0" indent="0">
              <a:buNone/>
            </a:pPr>
            <a:r>
              <a:rPr lang="en-US" b="1" dirty="0"/>
              <a:t>A.  Extract Data from Source</a:t>
            </a:r>
          </a:p>
          <a:p>
            <a:pPr>
              <a:lnSpc>
                <a:spcPct val="120000"/>
              </a:lnSpc>
            </a:pPr>
            <a:r>
              <a:rPr lang="en-US" dirty="0"/>
              <a:t>The data is extracted from the operational databases or the external information providers. Gateways is the application programs that are used to extract data. It is supported by underlying DBMS and allows client program to generate SQL to be executed at a server. Open Database Connection(ODBC), Java Database Connection (JDBC), are examples of gateway.</a:t>
            </a:r>
          </a:p>
          <a:p>
            <a:pPr marL="0" indent="0">
              <a:buNone/>
            </a:pPr>
            <a:r>
              <a:rPr lang="en-US" b="1" dirty="0"/>
              <a:t>B. Fast Load</a:t>
            </a:r>
          </a:p>
          <a:p>
            <a:r>
              <a:rPr lang="en-US" dirty="0"/>
              <a:t>In order to minimize the total load window the data need to be loaded into the warehouse in the fastest possible time.</a:t>
            </a:r>
          </a:p>
          <a:p>
            <a:r>
              <a:rPr lang="en-US" dirty="0"/>
              <a:t>The transformations affects the speed of data processing.</a:t>
            </a:r>
          </a:p>
          <a:p>
            <a:r>
              <a:rPr lang="en-US" dirty="0"/>
              <a:t>It is more effective to load the data into relational database prior to applying transformations and checks.</a:t>
            </a:r>
          </a:p>
          <a:p>
            <a:r>
              <a:rPr lang="en-US" dirty="0"/>
              <a:t>Gateway technology proves to be not suitable, since they tend not be performant when large data volumes are involved.</a:t>
            </a:r>
          </a:p>
          <a:p>
            <a:pPr marL="0" indent="0">
              <a:buNone/>
            </a:pPr>
            <a:r>
              <a:rPr lang="en-US" b="1" dirty="0"/>
              <a:t>C. Simple Transformations</a:t>
            </a:r>
          </a:p>
          <a:p>
            <a:r>
              <a:rPr lang="en-US" dirty="0"/>
              <a:t>While loading it may be required to perform simple transformations. After this has been completed we are in position to do the complex checks. Suppose we are loading the EPOS sales transaction we need to perform the following checks:</a:t>
            </a:r>
          </a:p>
          <a:p>
            <a:r>
              <a:rPr lang="en-US" dirty="0"/>
              <a:t>Strip out all the columns that are not required within the warehouse.</a:t>
            </a:r>
          </a:p>
          <a:p>
            <a:r>
              <a:rPr lang="en-US" dirty="0"/>
              <a:t>Convert all the values to required data types.</a:t>
            </a:r>
          </a:p>
          <a:p>
            <a:endParaRPr lang="en-IN" dirty="0"/>
          </a:p>
        </p:txBody>
      </p:sp>
    </p:spTree>
    <p:extLst>
      <p:ext uri="{BB962C8B-B14F-4D97-AF65-F5344CB8AC3E}">
        <p14:creationId xmlns:p14="http://schemas.microsoft.com/office/powerpoint/2010/main" val="282758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AB2879-1366-42F9-AC4B-EAD291D596D3}"/>
              </a:ext>
            </a:extLst>
          </p:cNvPr>
          <p:cNvSpPr>
            <a:spLocks noGrp="1"/>
          </p:cNvSpPr>
          <p:nvPr>
            <p:ph idx="1"/>
          </p:nvPr>
        </p:nvSpPr>
        <p:spPr>
          <a:xfrm>
            <a:off x="304799" y="142599"/>
            <a:ext cx="11794435" cy="4351338"/>
          </a:xfrm>
        </p:spPr>
        <p:txBody>
          <a:bodyPr>
            <a:normAutofit fontScale="92500" lnSpcReduction="20000"/>
          </a:bodyPr>
          <a:lstStyle/>
          <a:p>
            <a:pPr marL="0" indent="0">
              <a:buNone/>
            </a:pPr>
            <a:r>
              <a:rPr lang="en-US" sz="4300" b="1" dirty="0"/>
              <a:t>2) Warehouse Manager</a:t>
            </a:r>
          </a:p>
          <a:p>
            <a:r>
              <a:rPr lang="en-US" dirty="0"/>
              <a:t>A warehouse manager is responsible for the warehouse management process. It consists of third-party system software, C programs, and shell scripts.</a:t>
            </a:r>
          </a:p>
          <a:p>
            <a:r>
              <a:rPr lang="en-US" dirty="0"/>
              <a:t>The size and complexity of warehouse managers varies between specific solutions.</a:t>
            </a:r>
          </a:p>
          <a:p>
            <a:pPr marL="0" indent="0">
              <a:buNone/>
            </a:pPr>
            <a:r>
              <a:rPr lang="en-US" dirty="0"/>
              <a:t>Warehouse Manager Architecture</a:t>
            </a:r>
          </a:p>
          <a:p>
            <a:r>
              <a:rPr lang="en-US" dirty="0"/>
              <a:t>A warehouse manager includes the following −</a:t>
            </a:r>
          </a:p>
          <a:p>
            <a:pPr marL="571500" indent="-571500">
              <a:buFont typeface="+mj-lt"/>
              <a:buAutoNum type="romanUcPeriod"/>
            </a:pPr>
            <a:r>
              <a:rPr lang="en-US" dirty="0"/>
              <a:t>The controlling process</a:t>
            </a:r>
          </a:p>
          <a:p>
            <a:pPr marL="571500" indent="-571500">
              <a:buFont typeface="+mj-lt"/>
              <a:buAutoNum type="romanUcPeriod"/>
            </a:pPr>
            <a:r>
              <a:rPr lang="en-US" dirty="0"/>
              <a:t>Stored procedures or C with SQL</a:t>
            </a:r>
          </a:p>
          <a:p>
            <a:pPr marL="571500" indent="-571500">
              <a:buFont typeface="+mj-lt"/>
              <a:buAutoNum type="romanUcPeriod"/>
            </a:pPr>
            <a:r>
              <a:rPr lang="en-US" dirty="0"/>
              <a:t>Backup/Recovery tool</a:t>
            </a:r>
          </a:p>
          <a:p>
            <a:pPr marL="571500" indent="-571500">
              <a:buFont typeface="+mj-lt"/>
              <a:buAutoNum type="romanUcPeriod"/>
            </a:pPr>
            <a:r>
              <a:rPr lang="en-US" dirty="0"/>
              <a:t>SQL Scripts</a:t>
            </a:r>
          </a:p>
          <a:p>
            <a:endParaRPr lang="en-IN" dirty="0"/>
          </a:p>
        </p:txBody>
      </p:sp>
      <p:pic>
        <p:nvPicPr>
          <p:cNvPr id="3074" name="Picture 2" descr="Warehouse Manager">
            <a:extLst>
              <a:ext uri="{FF2B5EF4-FFF2-40B4-BE49-F238E27FC236}">
                <a16:creationId xmlns:a16="http://schemas.microsoft.com/office/drawing/2014/main" id="{EAF16225-FD30-4330-9B84-0743E1B65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644" y="3260035"/>
            <a:ext cx="7739270" cy="359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3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02177-BBB1-412C-BEB9-EAA0559919E8}"/>
              </a:ext>
            </a:extLst>
          </p:cNvPr>
          <p:cNvSpPr>
            <a:spLocks noGrp="1"/>
          </p:cNvSpPr>
          <p:nvPr>
            <p:ph idx="1"/>
          </p:nvPr>
        </p:nvSpPr>
        <p:spPr>
          <a:xfrm>
            <a:off x="225288" y="532674"/>
            <a:ext cx="11966712" cy="6325325"/>
          </a:xfrm>
        </p:spPr>
        <p:txBody>
          <a:bodyPr>
            <a:normAutofit/>
          </a:bodyPr>
          <a:lstStyle/>
          <a:p>
            <a:pPr marL="0" indent="0">
              <a:buNone/>
            </a:pPr>
            <a:r>
              <a:rPr lang="en-US" b="1" dirty="0"/>
              <a:t>Operations Performed by Warehouse Manager</a:t>
            </a:r>
          </a:p>
          <a:p>
            <a:r>
              <a:rPr lang="en-US" dirty="0"/>
              <a:t>A warehouse manager analyzes the data to perform consistency and referential integrity checks.</a:t>
            </a:r>
          </a:p>
          <a:p>
            <a:r>
              <a:rPr lang="en-US" dirty="0"/>
              <a:t>Creates indexes, business views, partition views against the base data.</a:t>
            </a:r>
          </a:p>
          <a:p>
            <a:r>
              <a:rPr lang="en-US" dirty="0"/>
              <a:t>Generates new aggregations and updates existing aggregations. Generates normalizations.</a:t>
            </a:r>
          </a:p>
          <a:p>
            <a:r>
              <a:rPr lang="en-US" dirty="0"/>
              <a:t>Transforms and merges the source data into the published data warehouse.</a:t>
            </a:r>
          </a:p>
          <a:p>
            <a:r>
              <a:rPr lang="en-US" dirty="0"/>
              <a:t>Backup the data in the data warehouse.</a:t>
            </a:r>
          </a:p>
          <a:p>
            <a:r>
              <a:rPr lang="en-US" dirty="0"/>
              <a:t>Archives the data that has reached the end of its captured life.</a:t>
            </a:r>
          </a:p>
          <a:p>
            <a:r>
              <a:rPr lang="en-US" b="1" dirty="0"/>
              <a:t>Note</a:t>
            </a:r>
            <a:r>
              <a:rPr lang="en-US" dirty="0"/>
              <a:t> − A warehouse Manager also analyzes query profiles to determine index and aggregations are appropriate.</a:t>
            </a:r>
          </a:p>
          <a:p>
            <a:endParaRPr lang="en-IN" dirty="0"/>
          </a:p>
        </p:txBody>
      </p:sp>
    </p:spTree>
    <p:extLst>
      <p:ext uri="{BB962C8B-B14F-4D97-AF65-F5344CB8AC3E}">
        <p14:creationId xmlns:p14="http://schemas.microsoft.com/office/powerpoint/2010/main" val="3980534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ry Manager">
            <a:extLst>
              <a:ext uri="{FF2B5EF4-FFF2-40B4-BE49-F238E27FC236}">
                <a16:creationId xmlns:a16="http://schemas.microsoft.com/office/drawing/2014/main" id="{4D87D6A3-1023-4AEC-8435-9FDD14AF3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313" y="2915478"/>
            <a:ext cx="7113105" cy="39425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FAFC833-FAE3-42C4-90E0-655372519048}"/>
              </a:ext>
            </a:extLst>
          </p:cNvPr>
          <p:cNvSpPr>
            <a:spLocks noGrp="1"/>
          </p:cNvSpPr>
          <p:nvPr>
            <p:ph idx="1"/>
          </p:nvPr>
        </p:nvSpPr>
        <p:spPr>
          <a:xfrm>
            <a:off x="122582" y="195607"/>
            <a:ext cx="11632096" cy="4773958"/>
          </a:xfrm>
        </p:spPr>
        <p:txBody>
          <a:bodyPr>
            <a:normAutofit fontScale="77500" lnSpcReduction="20000"/>
          </a:bodyPr>
          <a:lstStyle/>
          <a:p>
            <a:pPr marL="0" indent="0">
              <a:buNone/>
            </a:pPr>
            <a:r>
              <a:rPr lang="en-US" sz="5200" b="1" dirty="0"/>
              <a:t>3) Query Manager</a:t>
            </a:r>
          </a:p>
          <a:p>
            <a:r>
              <a:rPr lang="en-US" dirty="0"/>
              <a:t>Query manager is responsible for directing the queries to the suitable tables.</a:t>
            </a:r>
          </a:p>
          <a:p>
            <a:r>
              <a:rPr lang="en-US" dirty="0"/>
              <a:t>By directing the queries to appropriate tables, the speed of querying and response generation can be increased.</a:t>
            </a:r>
          </a:p>
          <a:p>
            <a:r>
              <a:rPr lang="en-US" dirty="0"/>
              <a:t>Query manager is responsible for scheduling the execution of the queries posed by the user.</a:t>
            </a:r>
          </a:p>
          <a:p>
            <a:r>
              <a:rPr lang="en-US" dirty="0"/>
              <a:t>Query Manager Architecture</a:t>
            </a:r>
          </a:p>
          <a:p>
            <a:r>
              <a:rPr lang="en-US" dirty="0"/>
              <a:t>The following screenshot shows the architecture of a query manager. It includes the following:</a:t>
            </a:r>
          </a:p>
          <a:p>
            <a:r>
              <a:rPr lang="en-US" dirty="0"/>
              <a:t>Query redirection via C tool or RDBMS</a:t>
            </a:r>
          </a:p>
          <a:p>
            <a:r>
              <a:rPr lang="en-US" dirty="0"/>
              <a:t>Stored procedures</a:t>
            </a:r>
          </a:p>
          <a:p>
            <a:r>
              <a:rPr lang="en-US" dirty="0"/>
              <a:t>Query management tool</a:t>
            </a:r>
          </a:p>
          <a:p>
            <a:r>
              <a:rPr lang="en-US" dirty="0"/>
              <a:t>Query scheduling via C tool or RDBMS</a:t>
            </a:r>
          </a:p>
          <a:p>
            <a:r>
              <a:rPr lang="en-US" dirty="0"/>
              <a:t>Query scheduling via third-party software</a:t>
            </a:r>
          </a:p>
        </p:txBody>
      </p:sp>
    </p:spTree>
    <p:extLst>
      <p:ext uri="{BB962C8B-B14F-4D97-AF65-F5344CB8AC3E}">
        <p14:creationId xmlns:p14="http://schemas.microsoft.com/office/powerpoint/2010/main" val="10392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CAA18-F10F-4864-BCA0-BB87AA73C4BE}"/>
              </a:ext>
            </a:extLst>
          </p:cNvPr>
          <p:cNvSpPr>
            <a:spLocks noGrp="1"/>
          </p:cNvSpPr>
          <p:nvPr>
            <p:ph idx="1"/>
          </p:nvPr>
        </p:nvSpPr>
        <p:spPr>
          <a:xfrm>
            <a:off x="838200" y="397565"/>
            <a:ext cx="10515600" cy="5779398"/>
          </a:xfrm>
        </p:spPr>
        <p:txBody>
          <a:bodyPr/>
          <a:lstStyle/>
          <a:p>
            <a:pPr marL="0" indent="0">
              <a:buNone/>
            </a:pPr>
            <a:r>
              <a:rPr lang="en-US" sz="4000" b="1" dirty="0"/>
              <a:t>4) Detailed Information</a:t>
            </a:r>
          </a:p>
          <a:p>
            <a:r>
              <a:rPr lang="en-US" dirty="0"/>
              <a:t>Detailed information is not kept online, rather it is aggregated to the next level of detail and then archived to tape.</a:t>
            </a:r>
          </a:p>
          <a:p>
            <a:r>
              <a:rPr lang="en-US" dirty="0"/>
              <a:t> The detailed information part of data warehouse keeps the detailed information in the </a:t>
            </a:r>
            <a:r>
              <a:rPr lang="en-US" dirty="0" err="1"/>
              <a:t>starflake</a:t>
            </a:r>
            <a:r>
              <a:rPr lang="en-US" dirty="0"/>
              <a:t> schema. </a:t>
            </a:r>
          </a:p>
          <a:p>
            <a:r>
              <a:rPr lang="en-US" dirty="0"/>
              <a:t>Detailed information is loaded into the data warehouse to supplement the aggregated data.</a:t>
            </a:r>
          </a:p>
          <a:p>
            <a:endParaRPr lang="en-IN" dirty="0"/>
          </a:p>
        </p:txBody>
      </p:sp>
    </p:spTree>
    <p:extLst>
      <p:ext uri="{BB962C8B-B14F-4D97-AF65-F5344CB8AC3E}">
        <p14:creationId xmlns:p14="http://schemas.microsoft.com/office/powerpoint/2010/main" val="1645103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68138-D732-4AF0-968E-C7028D28D72C}"/>
              </a:ext>
            </a:extLst>
          </p:cNvPr>
          <p:cNvSpPr>
            <a:spLocks noGrp="1"/>
          </p:cNvSpPr>
          <p:nvPr>
            <p:ph idx="1"/>
          </p:nvPr>
        </p:nvSpPr>
        <p:spPr>
          <a:xfrm>
            <a:off x="384313" y="291548"/>
            <a:ext cx="11688417" cy="6215269"/>
          </a:xfrm>
        </p:spPr>
        <p:txBody>
          <a:bodyPr>
            <a:normAutofit/>
          </a:bodyPr>
          <a:lstStyle/>
          <a:p>
            <a:pPr marL="0" indent="0">
              <a:buNone/>
            </a:pPr>
            <a:r>
              <a:rPr lang="en-US" sz="4000" b="1" dirty="0"/>
              <a:t>5) Summary Information</a:t>
            </a:r>
          </a:p>
          <a:p>
            <a:r>
              <a:rPr lang="en-US" dirty="0"/>
              <a:t>Summary Information is a part of data warehouse that stores predefined aggregations. These aggregations are generated by the warehouse manager. Summary Information must be treated as transient. It changes on-the-go in order to respond to the changing query profiles.</a:t>
            </a:r>
          </a:p>
          <a:p>
            <a:pPr marL="0" indent="0">
              <a:buNone/>
            </a:pPr>
            <a:r>
              <a:rPr lang="en-US" dirty="0"/>
              <a:t>The points to note about summary information are as follows −</a:t>
            </a:r>
          </a:p>
          <a:p>
            <a:pPr marL="514350" indent="-514350">
              <a:buFont typeface="+mj-lt"/>
              <a:buAutoNum type="arabicPeriod"/>
            </a:pPr>
            <a:r>
              <a:rPr lang="en-US" dirty="0"/>
              <a:t>Summary information speeds up the performance of common queries.</a:t>
            </a:r>
          </a:p>
          <a:p>
            <a:pPr marL="514350" indent="-514350">
              <a:buFont typeface="+mj-lt"/>
              <a:buAutoNum type="arabicPeriod"/>
            </a:pPr>
            <a:r>
              <a:rPr lang="en-US" dirty="0"/>
              <a:t>It increases the operational cost.</a:t>
            </a:r>
          </a:p>
          <a:p>
            <a:pPr marL="514350" indent="-514350">
              <a:buFont typeface="+mj-lt"/>
              <a:buAutoNum type="arabicPeriod"/>
            </a:pPr>
            <a:r>
              <a:rPr lang="en-US" dirty="0"/>
              <a:t>It needs to be updated whenever new data is loaded into the data warehouse.</a:t>
            </a:r>
          </a:p>
          <a:p>
            <a:pPr marL="514350" indent="-514350">
              <a:buFont typeface="+mj-lt"/>
              <a:buAutoNum type="arabicPeriod"/>
            </a:pPr>
            <a:r>
              <a:rPr lang="en-US" dirty="0"/>
              <a:t>It may not have been backed up, since it can be generated fresh from the detailed information.</a:t>
            </a:r>
          </a:p>
          <a:p>
            <a:endParaRPr lang="en-IN" dirty="0"/>
          </a:p>
        </p:txBody>
      </p:sp>
    </p:spTree>
    <p:extLst>
      <p:ext uri="{BB962C8B-B14F-4D97-AF65-F5344CB8AC3E}">
        <p14:creationId xmlns:p14="http://schemas.microsoft.com/office/powerpoint/2010/main" val="4220995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5C1A-59CA-4104-9DF5-9B16AF253C67}"/>
              </a:ext>
            </a:extLst>
          </p:cNvPr>
          <p:cNvSpPr>
            <a:spLocks noGrp="1"/>
          </p:cNvSpPr>
          <p:nvPr>
            <p:ph type="title"/>
          </p:nvPr>
        </p:nvSpPr>
        <p:spPr>
          <a:xfrm>
            <a:off x="838200" y="365125"/>
            <a:ext cx="10515600" cy="840823"/>
          </a:xfrm>
        </p:spPr>
        <p:txBody>
          <a:bodyPr/>
          <a:lstStyle/>
          <a:p>
            <a:pPr algn="ctr"/>
            <a:r>
              <a:rPr lang="en-IN" b="1" dirty="0"/>
              <a:t>Metadata</a:t>
            </a:r>
          </a:p>
        </p:txBody>
      </p:sp>
      <p:sp>
        <p:nvSpPr>
          <p:cNvPr id="3" name="Content Placeholder 2">
            <a:extLst>
              <a:ext uri="{FF2B5EF4-FFF2-40B4-BE49-F238E27FC236}">
                <a16:creationId xmlns:a16="http://schemas.microsoft.com/office/drawing/2014/main" id="{60120490-AD16-475D-9DEF-EA1C8E127428}"/>
              </a:ext>
            </a:extLst>
          </p:cNvPr>
          <p:cNvSpPr>
            <a:spLocks noGrp="1"/>
          </p:cNvSpPr>
          <p:nvPr>
            <p:ph idx="1"/>
          </p:nvPr>
        </p:nvSpPr>
        <p:spPr>
          <a:xfrm>
            <a:off x="357808" y="1007165"/>
            <a:ext cx="11476383" cy="5632174"/>
          </a:xfrm>
        </p:spPr>
        <p:txBody>
          <a:bodyPr>
            <a:noAutofit/>
          </a:bodyPr>
          <a:lstStyle/>
          <a:p>
            <a:pPr marL="0" indent="0">
              <a:buNone/>
            </a:pPr>
            <a:r>
              <a:rPr lang="en-US" sz="3200" dirty="0"/>
              <a:t>Metadata is simply defined as data about data. The data that are used to represent other data is known as metadata. For example, the index of a book serves as a metadata for the contents in the book. In other words, we can say that metadata is the summarized data that leads us to the detailed data.</a:t>
            </a:r>
          </a:p>
          <a:p>
            <a:r>
              <a:rPr lang="en-US" sz="3200" dirty="0"/>
              <a:t>In terms of data warehouse, we can define metadata as following −</a:t>
            </a:r>
          </a:p>
          <a:p>
            <a:pPr marL="514350" indent="-514350">
              <a:buFont typeface="+mj-lt"/>
              <a:buAutoNum type="arabicPeriod"/>
            </a:pPr>
            <a:r>
              <a:rPr lang="en-US" sz="3200" dirty="0"/>
              <a:t>Metadata is a road-map to data warehouse.</a:t>
            </a:r>
          </a:p>
          <a:p>
            <a:pPr marL="514350" indent="-514350">
              <a:buFont typeface="+mj-lt"/>
              <a:buAutoNum type="arabicPeriod"/>
            </a:pPr>
            <a:r>
              <a:rPr lang="en-US" sz="3200" dirty="0"/>
              <a:t>Metadata in data warehouse defines the warehouse objects.</a:t>
            </a:r>
          </a:p>
          <a:p>
            <a:pPr marL="514350" indent="-514350">
              <a:buFont typeface="+mj-lt"/>
              <a:buAutoNum type="arabicPeriod"/>
            </a:pPr>
            <a:r>
              <a:rPr lang="en-US" sz="3200" dirty="0"/>
              <a:t>Metadata acts as a directory. This directory helps the decision support system to locate the contents of a data warehouse.</a:t>
            </a:r>
          </a:p>
        </p:txBody>
      </p:sp>
    </p:spTree>
    <p:extLst>
      <p:ext uri="{BB962C8B-B14F-4D97-AF65-F5344CB8AC3E}">
        <p14:creationId xmlns:p14="http://schemas.microsoft.com/office/powerpoint/2010/main" val="68870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C05-65BC-4730-AF52-8F121D3EFE37}"/>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BA8FF1A-BA17-4172-80A2-85BC7FF47ABB}"/>
              </a:ext>
            </a:extLst>
          </p:cNvPr>
          <p:cNvSpPr>
            <a:spLocks noGrp="1"/>
          </p:cNvSpPr>
          <p:nvPr>
            <p:ph idx="1"/>
          </p:nvPr>
        </p:nvSpPr>
        <p:spPr/>
        <p:txBody>
          <a:bodyPr/>
          <a:lstStyle/>
          <a:p>
            <a:r>
              <a:rPr lang="en-US" dirty="0"/>
              <a:t>The term "Data Warehouse" was first coined by Bill </a:t>
            </a:r>
            <a:r>
              <a:rPr lang="en-US" dirty="0" err="1"/>
              <a:t>Inmon</a:t>
            </a:r>
            <a:r>
              <a:rPr lang="en-US" dirty="0"/>
              <a:t> in 1990.</a:t>
            </a:r>
          </a:p>
          <a:p>
            <a:r>
              <a:rPr lang="en-US" dirty="0"/>
              <a:t> According to </a:t>
            </a:r>
            <a:r>
              <a:rPr lang="en-US" dirty="0" err="1"/>
              <a:t>Inmon</a:t>
            </a:r>
            <a:r>
              <a:rPr lang="en-US" dirty="0"/>
              <a:t>, a data warehouse is a subject oriented, integrated, time-variant, and non-volatile collection of data. This data helps analysts to take informed </a:t>
            </a:r>
            <a:r>
              <a:rPr lang="en-US" dirty="0" err="1"/>
              <a:t>dec</a:t>
            </a:r>
            <a:endParaRPr lang="en-US" dirty="0"/>
          </a:p>
          <a:p>
            <a:r>
              <a:rPr lang="en-US" dirty="0"/>
              <a:t>An operational database undergoes frequent changes on a daily basis on account of the transactions that take place. Suppose a business executive wants to analyze previous feedback on any data such as a product, a supplier, or any consumer data, then the executive will have no data available to analyze because the previous data has been updated due to </a:t>
            </a:r>
            <a:r>
              <a:rPr lang="en-US" dirty="0" err="1"/>
              <a:t>transactions.isions</a:t>
            </a:r>
            <a:r>
              <a:rPr lang="en-US" dirty="0"/>
              <a:t> in an organization.</a:t>
            </a:r>
            <a:endParaRPr lang="en-IN" dirty="0"/>
          </a:p>
        </p:txBody>
      </p:sp>
    </p:spTree>
    <p:extLst>
      <p:ext uri="{BB962C8B-B14F-4D97-AF65-F5344CB8AC3E}">
        <p14:creationId xmlns:p14="http://schemas.microsoft.com/office/powerpoint/2010/main" val="197218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9048-2E5F-4424-AFDA-F4C3DC16E7D2}"/>
              </a:ext>
            </a:extLst>
          </p:cNvPr>
          <p:cNvSpPr>
            <a:spLocks noGrp="1"/>
          </p:cNvSpPr>
          <p:nvPr>
            <p:ph type="title"/>
          </p:nvPr>
        </p:nvSpPr>
        <p:spPr/>
        <p:txBody>
          <a:bodyPr/>
          <a:lstStyle/>
          <a:p>
            <a:r>
              <a:rPr lang="en-IN" dirty="0"/>
              <a:t>Categories of Metadata</a:t>
            </a:r>
            <a:br>
              <a:rPr lang="en-IN" dirty="0"/>
            </a:br>
            <a:endParaRPr lang="en-IN" dirty="0"/>
          </a:p>
        </p:txBody>
      </p:sp>
      <p:sp>
        <p:nvSpPr>
          <p:cNvPr id="3" name="Content Placeholder 2">
            <a:extLst>
              <a:ext uri="{FF2B5EF4-FFF2-40B4-BE49-F238E27FC236}">
                <a16:creationId xmlns:a16="http://schemas.microsoft.com/office/drawing/2014/main" id="{CD1BFB1A-2221-4882-838B-7D29216E8D8D}"/>
              </a:ext>
            </a:extLst>
          </p:cNvPr>
          <p:cNvSpPr>
            <a:spLocks noGrp="1"/>
          </p:cNvSpPr>
          <p:nvPr>
            <p:ph idx="1"/>
          </p:nvPr>
        </p:nvSpPr>
        <p:spPr>
          <a:xfrm>
            <a:off x="609599" y="1232452"/>
            <a:ext cx="11343861" cy="5260423"/>
          </a:xfrm>
        </p:spPr>
        <p:txBody>
          <a:bodyPr>
            <a:normAutofit lnSpcReduction="10000"/>
          </a:bodyPr>
          <a:lstStyle/>
          <a:p>
            <a:pPr marL="0" indent="0">
              <a:lnSpc>
                <a:spcPct val="110000"/>
              </a:lnSpc>
              <a:buNone/>
            </a:pPr>
            <a:r>
              <a:rPr lang="en-US" dirty="0"/>
              <a:t>Metadata can be broadly categorized into three categories −</a:t>
            </a:r>
          </a:p>
          <a:p>
            <a:pPr>
              <a:lnSpc>
                <a:spcPct val="110000"/>
              </a:lnSpc>
            </a:pPr>
            <a:r>
              <a:rPr lang="en-US" b="1" dirty="0"/>
              <a:t>Business Metadata</a:t>
            </a:r>
            <a:r>
              <a:rPr lang="en-US" dirty="0"/>
              <a:t> − It has the data ownership information, business definition, and changing policies.</a:t>
            </a:r>
          </a:p>
          <a:p>
            <a:pPr>
              <a:lnSpc>
                <a:spcPct val="110000"/>
              </a:lnSpc>
            </a:pPr>
            <a:r>
              <a:rPr lang="en-US" b="1" dirty="0"/>
              <a:t>Technical Metadata</a:t>
            </a:r>
            <a:r>
              <a:rPr lang="en-US" dirty="0"/>
              <a:t> − It includes database system names, table and column names and sizes, data types and allowed values. Technical metadata also includes structural information such as primary and foreign key attributes and indices.</a:t>
            </a:r>
          </a:p>
          <a:p>
            <a:pPr>
              <a:lnSpc>
                <a:spcPct val="110000"/>
              </a:lnSpc>
            </a:pPr>
            <a:r>
              <a:rPr lang="en-US" b="1" dirty="0"/>
              <a:t>Operational Metadata</a:t>
            </a:r>
            <a:r>
              <a:rPr lang="en-US" dirty="0"/>
              <a:t> − It includes currency of data and data lineage. Currency of data means whether the data is active, archived, or purged. Lineage of data means the history of data migrated and transformation applied on it.</a:t>
            </a:r>
          </a:p>
          <a:p>
            <a:endParaRPr lang="en-IN" dirty="0"/>
          </a:p>
        </p:txBody>
      </p:sp>
    </p:spTree>
    <p:extLst>
      <p:ext uri="{BB962C8B-B14F-4D97-AF65-F5344CB8AC3E}">
        <p14:creationId xmlns:p14="http://schemas.microsoft.com/office/powerpoint/2010/main" val="351975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C245-9A82-4C47-A310-CF208850AC9E}"/>
              </a:ext>
            </a:extLst>
          </p:cNvPr>
          <p:cNvSpPr>
            <a:spLocks noGrp="1"/>
          </p:cNvSpPr>
          <p:nvPr>
            <p:ph type="title"/>
          </p:nvPr>
        </p:nvSpPr>
        <p:spPr>
          <a:xfrm>
            <a:off x="838200" y="185530"/>
            <a:ext cx="10515600" cy="827571"/>
          </a:xfrm>
        </p:spPr>
        <p:txBody>
          <a:bodyPr/>
          <a:lstStyle/>
          <a:p>
            <a:r>
              <a:rPr lang="en-IN" dirty="0"/>
              <a:t>Role of Metadata</a:t>
            </a:r>
          </a:p>
        </p:txBody>
      </p:sp>
      <p:sp>
        <p:nvSpPr>
          <p:cNvPr id="3" name="Content Placeholder 2">
            <a:extLst>
              <a:ext uri="{FF2B5EF4-FFF2-40B4-BE49-F238E27FC236}">
                <a16:creationId xmlns:a16="http://schemas.microsoft.com/office/drawing/2014/main" id="{8E7F7297-B4A4-4A82-B255-7ACD20BC40DC}"/>
              </a:ext>
            </a:extLst>
          </p:cNvPr>
          <p:cNvSpPr>
            <a:spLocks noGrp="1"/>
          </p:cNvSpPr>
          <p:nvPr>
            <p:ph idx="1"/>
          </p:nvPr>
        </p:nvSpPr>
        <p:spPr>
          <a:xfrm>
            <a:off x="178904" y="1013101"/>
            <a:ext cx="12013096" cy="5479774"/>
          </a:xfrm>
        </p:spPr>
        <p:txBody>
          <a:bodyPr>
            <a:noAutofit/>
          </a:bodyPr>
          <a:lstStyle/>
          <a:p>
            <a:pPr>
              <a:lnSpc>
                <a:spcPct val="100000"/>
              </a:lnSpc>
            </a:pPr>
            <a:r>
              <a:rPr lang="en-US" sz="2400" dirty="0"/>
              <a:t>Metadata acts as a directory.</a:t>
            </a:r>
          </a:p>
          <a:p>
            <a:pPr>
              <a:lnSpc>
                <a:spcPct val="100000"/>
              </a:lnSpc>
            </a:pPr>
            <a:r>
              <a:rPr lang="en-US" sz="2400" dirty="0"/>
              <a:t>This directory helps the decision support system to locate the contents of the data warehouse.</a:t>
            </a:r>
          </a:p>
          <a:p>
            <a:pPr>
              <a:lnSpc>
                <a:spcPct val="100000"/>
              </a:lnSpc>
            </a:pPr>
            <a:r>
              <a:rPr lang="en-US" sz="2400" dirty="0"/>
              <a:t>Metadata helps in decision support system for mapping of data when data is transformed from operational environment to data warehouse environment.</a:t>
            </a:r>
          </a:p>
          <a:p>
            <a:pPr>
              <a:lnSpc>
                <a:spcPct val="100000"/>
              </a:lnSpc>
            </a:pPr>
            <a:r>
              <a:rPr lang="en-US" sz="2400" dirty="0"/>
              <a:t>Metadata helps in summarization between current detailed data and highly summarized data.</a:t>
            </a:r>
          </a:p>
          <a:p>
            <a:pPr>
              <a:lnSpc>
                <a:spcPct val="100000"/>
              </a:lnSpc>
            </a:pPr>
            <a:r>
              <a:rPr lang="en-US" sz="2400" dirty="0"/>
              <a:t>Metadata also helps in summarization between lightly detailed data and highly summarized data.</a:t>
            </a:r>
          </a:p>
          <a:p>
            <a:pPr>
              <a:lnSpc>
                <a:spcPct val="100000"/>
              </a:lnSpc>
            </a:pPr>
            <a:r>
              <a:rPr lang="en-US" sz="2400" dirty="0"/>
              <a:t>Metadata is used for query tools.</a:t>
            </a:r>
          </a:p>
          <a:p>
            <a:pPr>
              <a:lnSpc>
                <a:spcPct val="100000"/>
              </a:lnSpc>
            </a:pPr>
            <a:r>
              <a:rPr lang="en-US" sz="2400" dirty="0"/>
              <a:t>Metadata is used in extraction and cleansing tools.</a:t>
            </a:r>
          </a:p>
          <a:p>
            <a:pPr>
              <a:lnSpc>
                <a:spcPct val="100000"/>
              </a:lnSpc>
            </a:pPr>
            <a:r>
              <a:rPr lang="en-US" sz="2400" dirty="0"/>
              <a:t>Metadata is used in reporting tools.</a:t>
            </a:r>
          </a:p>
          <a:p>
            <a:pPr>
              <a:lnSpc>
                <a:spcPct val="100000"/>
              </a:lnSpc>
            </a:pPr>
            <a:r>
              <a:rPr lang="en-US" sz="2400" dirty="0"/>
              <a:t>Metadata is used in transformation tools.</a:t>
            </a:r>
          </a:p>
          <a:p>
            <a:pPr>
              <a:lnSpc>
                <a:spcPct val="100000"/>
              </a:lnSpc>
            </a:pPr>
            <a:r>
              <a:rPr lang="en-US" sz="2400" dirty="0"/>
              <a:t>Metadata plays an important role in loading functions.</a:t>
            </a:r>
          </a:p>
          <a:p>
            <a:pPr>
              <a:lnSpc>
                <a:spcPct val="100000"/>
              </a:lnSpc>
            </a:pPr>
            <a:endParaRPr lang="en-IN" sz="2400" dirty="0"/>
          </a:p>
        </p:txBody>
      </p:sp>
    </p:spTree>
    <p:extLst>
      <p:ext uri="{BB962C8B-B14F-4D97-AF65-F5344CB8AC3E}">
        <p14:creationId xmlns:p14="http://schemas.microsoft.com/office/powerpoint/2010/main" val="667289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445D-E033-4952-8E51-363E498E816E}"/>
              </a:ext>
            </a:extLst>
          </p:cNvPr>
          <p:cNvSpPr>
            <a:spLocks noGrp="1"/>
          </p:cNvSpPr>
          <p:nvPr>
            <p:ph type="title"/>
          </p:nvPr>
        </p:nvSpPr>
        <p:spPr/>
        <p:txBody>
          <a:bodyPr/>
          <a:lstStyle/>
          <a:p>
            <a:r>
              <a:rPr lang="en-IN" dirty="0"/>
              <a:t>Metadata Repository</a:t>
            </a:r>
          </a:p>
        </p:txBody>
      </p:sp>
      <p:sp>
        <p:nvSpPr>
          <p:cNvPr id="3" name="Content Placeholder 2">
            <a:extLst>
              <a:ext uri="{FF2B5EF4-FFF2-40B4-BE49-F238E27FC236}">
                <a16:creationId xmlns:a16="http://schemas.microsoft.com/office/drawing/2014/main" id="{9081CC8F-476D-4C80-8CD0-F8D352000206}"/>
              </a:ext>
            </a:extLst>
          </p:cNvPr>
          <p:cNvSpPr>
            <a:spLocks noGrp="1"/>
          </p:cNvSpPr>
          <p:nvPr>
            <p:ph idx="1"/>
          </p:nvPr>
        </p:nvSpPr>
        <p:spPr>
          <a:xfrm>
            <a:off x="384313" y="1590260"/>
            <a:ext cx="11595652" cy="5552661"/>
          </a:xfrm>
        </p:spPr>
        <p:txBody>
          <a:bodyPr>
            <a:normAutofit/>
          </a:bodyPr>
          <a:lstStyle/>
          <a:p>
            <a:pPr marL="0" indent="0">
              <a:buNone/>
            </a:pPr>
            <a:r>
              <a:rPr lang="en-US" dirty="0"/>
              <a:t>Metadata repository is an integral part of a data warehouse system. It contains the following metadata −</a:t>
            </a:r>
          </a:p>
          <a:p>
            <a:r>
              <a:rPr lang="en-US" b="1" dirty="0"/>
              <a:t>Business metadata</a:t>
            </a:r>
            <a:r>
              <a:rPr lang="en-US" dirty="0"/>
              <a:t> − It contains the data ownership information, business definition, and changing policies.</a:t>
            </a:r>
          </a:p>
          <a:p>
            <a:r>
              <a:rPr lang="en-US" b="1" dirty="0"/>
              <a:t>Operational metadata</a:t>
            </a:r>
            <a:r>
              <a:rPr lang="en-US" dirty="0"/>
              <a:t> − It includes currency of data and data lineage. Currency of data refers to the data being active, archived, or purged. Lineage of data means history of data migrated and transformation applied on it.</a:t>
            </a:r>
          </a:p>
          <a:p>
            <a:r>
              <a:rPr lang="en-US" b="1" dirty="0"/>
              <a:t>Data for mapping from operational environment to data warehouse</a:t>
            </a:r>
            <a:r>
              <a:rPr lang="en-US" dirty="0"/>
              <a:t> − It metadata includes source databases and their contents, data extraction, data partition, cleaning, transformation rules, data refresh and purging rules.</a:t>
            </a:r>
          </a:p>
          <a:p>
            <a:r>
              <a:rPr lang="en-US" b="1" dirty="0"/>
              <a:t>The algorithms for summarization</a:t>
            </a:r>
            <a:r>
              <a:rPr lang="en-US" dirty="0"/>
              <a:t> − It includes dimension algorithms, data on granularity, aggregation, summarizing, etc.</a:t>
            </a:r>
          </a:p>
          <a:p>
            <a:endParaRPr lang="en-IN" dirty="0"/>
          </a:p>
        </p:txBody>
      </p:sp>
    </p:spTree>
    <p:extLst>
      <p:ext uri="{BB962C8B-B14F-4D97-AF65-F5344CB8AC3E}">
        <p14:creationId xmlns:p14="http://schemas.microsoft.com/office/powerpoint/2010/main" val="1375519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22E071E-0C9C-4B49-96D0-B4C0997C69CA}"/>
              </a:ext>
            </a:extLst>
          </p:cNvPr>
          <p:cNvSpPr>
            <a:spLocks noGrp="1"/>
          </p:cNvSpPr>
          <p:nvPr>
            <p:ph type="title"/>
          </p:nvPr>
        </p:nvSpPr>
        <p:spPr/>
        <p:txBody>
          <a:bodyPr/>
          <a:lstStyle/>
          <a:p>
            <a:pPr algn="ctr"/>
            <a:r>
              <a:rPr lang="en-US" altLang="en-US" b="1" dirty="0"/>
              <a:t>WHAT IS DATA CUBE?</a:t>
            </a:r>
          </a:p>
        </p:txBody>
      </p:sp>
      <p:sp>
        <p:nvSpPr>
          <p:cNvPr id="16387" name="Content Placeholder 2">
            <a:extLst>
              <a:ext uri="{FF2B5EF4-FFF2-40B4-BE49-F238E27FC236}">
                <a16:creationId xmlns:a16="http://schemas.microsoft.com/office/drawing/2014/main" id="{9ACFC96D-D62B-4AD0-8E5B-87E55FFD878A}"/>
              </a:ext>
            </a:extLst>
          </p:cNvPr>
          <p:cNvSpPr>
            <a:spLocks noGrp="1"/>
          </p:cNvSpPr>
          <p:nvPr>
            <p:ph sz="quarter" idx="1"/>
          </p:nvPr>
        </p:nvSpPr>
        <p:spPr>
          <a:xfrm>
            <a:off x="450574" y="1527175"/>
            <a:ext cx="10903226" cy="4572000"/>
          </a:xfrm>
        </p:spPr>
        <p:txBody>
          <a:bodyPr>
            <a:normAutofit/>
          </a:bodyPr>
          <a:lstStyle/>
          <a:p>
            <a:pPr marL="0" indent="0">
              <a:buNone/>
              <a:defRPr/>
            </a:pPr>
            <a:endParaRPr lang="en-US" b="1" dirty="0"/>
          </a:p>
          <a:p>
            <a:pPr>
              <a:buFont typeface="Arial" charset="0"/>
              <a:buChar char="•"/>
              <a:defRPr/>
            </a:pPr>
            <a:r>
              <a:rPr lang="en-US" b="1" dirty="0"/>
              <a:t>A data cube allows data to be modeled and viewed in multiple dimensions. It is defined by dimensions and facts.</a:t>
            </a:r>
          </a:p>
          <a:p>
            <a:pPr>
              <a:buFont typeface="Arial" charset="0"/>
              <a:buChar char="•"/>
              <a:defRPr/>
            </a:pPr>
            <a:r>
              <a:rPr lang="en-US" dirty="0">
                <a:solidFill>
                  <a:srgbClr val="FF0000"/>
                </a:solidFill>
              </a:rPr>
              <a:t>Dimensions</a:t>
            </a:r>
            <a:r>
              <a:rPr lang="en-US" dirty="0"/>
              <a:t> are the perspectives or entities with respect to which an organization wants to keep records.</a:t>
            </a:r>
          </a:p>
          <a:p>
            <a:pPr>
              <a:buFont typeface="Arial" charset="0"/>
              <a:buChar char="•"/>
              <a:defRPr/>
            </a:pPr>
            <a:r>
              <a:rPr lang="en-US" dirty="0">
                <a:solidFill>
                  <a:srgbClr val="FF0000"/>
                </a:solidFill>
              </a:rPr>
              <a:t>Facts </a:t>
            </a:r>
            <a:r>
              <a:rPr lang="en-US" dirty="0"/>
              <a:t>are numerical measures. It is the quantities by which we want to analyze relationships between dimensions.</a:t>
            </a:r>
          </a:p>
        </p:txBody>
      </p:sp>
      <p:sp>
        <p:nvSpPr>
          <p:cNvPr id="4" name="Footer Placeholder 3">
            <a:extLst>
              <a:ext uri="{FF2B5EF4-FFF2-40B4-BE49-F238E27FC236}">
                <a16:creationId xmlns:a16="http://schemas.microsoft.com/office/drawing/2014/main" id="{32E9A52C-5F64-475B-91A6-996EB340D204}"/>
              </a:ext>
            </a:extLst>
          </p:cNvPr>
          <p:cNvSpPr>
            <a:spLocks noGrp="1"/>
          </p:cNvSpPr>
          <p:nvPr>
            <p:ph type="ftr" sz="quarter" idx="11"/>
          </p:nvPr>
        </p:nvSpPr>
        <p:spPr/>
        <p:txBody>
          <a:bodyPr/>
          <a:lstStyle/>
          <a:p>
            <a:pPr>
              <a:defRPr/>
            </a:pPr>
            <a:r>
              <a:rPr lang="en-US" dirty="0"/>
              <a:t> CSE LPU</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F8E4-4CEE-4565-A76C-217106CF6056}"/>
              </a:ext>
            </a:extLst>
          </p:cNvPr>
          <p:cNvSpPr>
            <a:spLocks noGrp="1"/>
          </p:cNvSpPr>
          <p:nvPr>
            <p:ph type="title"/>
          </p:nvPr>
        </p:nvSpPr>
        <p:spPr/>
        <p:txBody>
          <a:bodyPr/>
          <a:lstStyle/>
          <a:p>
            <a:r>
              <a:rPr lang="en-IN" dirty="0"/>
              <a:t>Illustration of Data Cube	</a:t>
            </a:r>
          </a:p>
        </p:txBody>
      </p:sp>
      <p:sp>
        <p:nvSpPr>
          <p:cNvPr id="3" name="Content Placeholder 2">
            <a:extLst>
              <a:ext uri="{FF2B5EF4-FFF2-40B4-BE49-F238E27FC236}">
                <a16:creationId xmlns:a16="http://schemas.microsoft.com/office/drawing/2014/main" id="{00FA10BE-BD52-4A50-A930-E6DD5D517ECA}"/>
              </a:ext>
            </a:extLst>
          </p:cNvPr>
          <p:cNvSpPr>
            <a:spLocks noGrp="1"/>
          </p:cNvSpPr>
          <p:nvPr>
            <p:ph idx="1"/>
          </p:nvPr>
        </p:nvSpPr>
        <p:spPr>
          <a:xfrm>
            <a:off x="291548" y="1383174"/>
            <a:ext cx="11608904" cy="5251036"/>
          </a:xfrm>
        </p:spPr>
        <p:txBody>
          <a:bodyPr/>
          <a:lstStyle/>
          <a:p>
            <a:pPr>
              <a:lnSpc>
                <a:spcPct val="200000"/>
              </a:lnSpc>
            </a:pPr>
            <a:r>
              <a:rPr lang="en-US" dirty="0"/>
              <a:t>Suppose a company wants to keep track of sales records with the help of sales data warehouse with respect to time, item, branch, and location. These dimensions allow to keep track of monthly sales and at which branch the items were sold. There is a table associated with each dimension. This table is known as dimension table. For example, "item" dimension table may have attributes such as </a:t>
            </a:r>
            <a:r>
              <a:rPr lang="en-US" dirty="0" err="1"/>
              <a:t>item_name</a:t>
            </a:r>
            <a:r>
              <a:rPr lang="en-US" dirty="0"/>
              <a:t>, </a:t>
            </a:r>
            <a:r>
              <a:rPr lang="en-US" dirty="0" err="1"/>
              <a:t>item_type</a:t>
            </a:r>
            <a:r>
              <a:rPr lang="en-US" dirty="0"/>
              <a:t>, and </a:t>
            </a:r>
            <a:r>
              <a:rPr lang="en-US" dirty="0" err="1"/>
              <a:t>item_brand</a:t>
            </a:r>
            <a:r>
              <a:rPr lang="en-US" dirty="0"/>
              <a:t>.</a:t>
            </a:r>
          </a:p>
        </p:txBody>
      </p:sp>
    </p:spTree>
    <p:extLst>
      <p:ext uri="{BB962C8B-B14F-4D97-AF65-F5344CB8AC3E}">
        <p14:creationId xmlns:p14="http://schemas.microsoft.com/office/powerpoint/2010/main" val="199230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cube 2D">
            <a:extLst>
              <a:ext uri="{FF2B5EF4-FFF2-40B4-BE49-F238E27FC236}">
                <a16:creationId xmlns:a16="http://schemas.microsoft.com/office/drawing/2014/main" id="{41B60DB7-ADD9-455B-B4DE-09B0A3E259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6521" y="1538502"/>
            <a:ext cx="8428383" cy="37491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00F9D7C-1388-4EF2-9B67-3B1F5B50C97C}"/>
              </a:ext>
            </a:extLst>
          </p:cNvPr>
          <p:cNvSpPr/>
          <p:nvPr/>
        </p:nvSpPr>
        <p:spPr>
          <a:xfrm>
            <a:off x="530086" y="461284"/>
            <a:ext cx="11370365" cy="1077218"/>
          </a:xfrm>
          <a:prstGeom prst="rect">
            <a:avLst/>
          </a:prstGeom>
        </p:spPr>
        <p:txBody>
          <a:bodyPr wrap="square">
            <a:spAutoFit/>
          </a:bodyPr>
          <a:lstStyle/>
          <a:p>
            <a:r>
              <a:rPr lang="en-US" sz="3200" dirty="0"/>
              <a:t>The following table represents the 2-D view of Sales Data for a company with respect to time, item, and location dimension</a:t>
            </a:r>
          </a:p>
        </p:txBody>
      </p:sp>
      <p:sp>
        <p:nvSpPr>
          <p:cNvPr id="4" name="Rectangle 3">
            <a:extLst>
              <a:ext uri="{FF2B5EF4-FFF2-40B4-BE49-F238E27FC236}">
                <a16:creationId xmlns:a16="http://schemas.microsoft.com/office/drawing/2014/main" id="{DF6A51AE-31CF-4B0C-B9B9-C9A67D8852E9}"/>
              </a:ext>
            </a:extLst>
          </p:cNvPr>
          <p:cNvSpPr/>
          <p:nvPr/>
        </p:nvSpPr>
        <p:spPr>
          <a:xfrm>
            <a:off x="410817" y="5319498"/>
            <a:ext cx="11370365" cy="1569660"/>
          </a:xfrm>
          <a:prstGeom prst="rect">
            <a:avLst/>
          </a:prstGeom>
        </p:spPr>
        <p:txBody>
          <a:bodyPr wrap="square">
            <a:spAutoFit/>
          </a:bodyPr>
          <a:lstStyle/>
          <a:p>
            <a:r>
              <a:rPr lang="en-US" sz="2400" dirty="0"/>
              <a:t>But here in this 2-D table, we have records with respect to time and item only. The sales for New Delhi are shown with respect to time, and item dimensions according to type of items sold. If we want to view the sales data with one more dimension, say, the location dimension, then the 3-D view would be useful.</a:t>
            </a:r>
            <a:endParaRPr lang="en-IN" sz="2400" dirty="0"/>
          </a:p>
        </p:txBody>
      </p:sp>
    </p:spTree>
    <p:extLst>
      <p:ext uri="{BB962C8B-B14F-4D97-AF65-F5344CB8AC3E}">
        <p14:creationId xmlns:p14="http://schemas.microsoft.com/office/powerpoint/2010/main" val="56621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0EC9E-C339-465A-BCED-C986697C3E96}"/>
              </a:ext>
            </a:extLst>
          </p:cNvPr>
          <p:cNvSpPr>
            <a:spLocks noGrp="1"/>
          </p:cNvSpPr>
          <p:nvPr>
            <p:ph idx="1"/>
          </p:nvPr>
        </p:nvSpPr>
        <p:spPr>
          <a:xfrm>
            <a:off x="185530" y="179594"/>
            <a:ext cx="10730948" cy="3650284"/>
          </a:xfrm>
        </p:spPr>
        <p:txBody>
          <a:bodyPr/>
          <a:lstStyle/>
          <a:p>
            <a:pPr marL="0" indent="0">
              <a:buNone/>
            </a:pPr>
            <a:r>
              <a:rPr lang="en-US" dirty="0"/>
              <a:t>The 3-D view of the sales data with respect to time, item, and location is shown in the table below −</a:t>
            </a:r>
          </a:p>
          <a:p>
            <a:endParaRPr lang="en-IN" dirty="0"/>
          </a:p>
        </p:txBody>
      </p:sp>
      <p:pic>
        <p:nvPicPr>
          <p:cNvPr id="3074" name="Picture 2" descr="data cube 3D">
            <a:extLst>
              <a:ext uri="{FF2B5EF4-FFF2-40B4-BE49-F238E27FC236}">
                <a16:creationId xmlns:a16="http://schemas.microsoft.com/office/drawing/2014/main" id="{F65FBFCA-DA9F-4044-97A3-09BC6318B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52" y="1424953"/>
            <a:ext cx="9379226" cy="50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33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AD599-3608-484C-A096-B96613564AEA}"/>
              </a:ext>
            </a:extLst>
          </p:cNvPr>
          <p:cNvSpPr>
            <a:spLocks noGrp="1"/>
          </p:cNvSpPr>
          <p:nvPr>
            <p:ph idx="1"/>
          </p:nvPr>
        </p:nvSpPr>
        <p:spPr>
          <a:xfrm>
            <a:off x="692426" y="447399"/>
            <a:ext cx="10515600" cy="1076601"/>
          </a:xfrm>
        </p:spPr>
        <p:txBody>
          <a:bodyPr/>
          <a:lstStyle/>
          <a:p>
            <a:r>
              <a:rPr lang="en-US" dirty="0"/>
              <a:t>The above 3-D table can be represented as 3-D data cube as shown in the following figure −</a:t>
            </a:r>
          </a:p>
          <a:p>
            <a:pPr marL="0" indent="0">
              <a:buNone/>
            </a:pPr>
            <a:endParaRPr lang="en-IN" dirty="0"/>
          </a:p>
        </p:txBody>
      </p:sp>
      <p:pic>
        <p:nvPicPr>
          <p:cNvPr id="4098" name="Picture 2" descr="data cube 3D">
            <a:extLst>
              <a:ext uri="{FF2B5EF4-FFF2-40B4-BE49-F238E27FC236}">
                <a16:creationId xmlns:a16="http://schemas.microsoft.com/office/drawing/2014/main" id="{5940B8DF-317D-4A32-8B9A-054EBF99A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83" y="1881809"/>
            <a:ext cx="10094843" cy="429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74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114B2-0F64-43EE-AD29-A166F825D737}"/>
              </a:ext>
            </a:extLst>
          </p:cNvPr>
          <p:cNvPicPr>
            <a:picLocks noChangeAspect="1"/>
          </p:cNvPicPr>
          <p:nvPr/>
        </p:nvPicPr>
        <p:blipFill rotWithShape="1">
          <a:blip r:embed="rId2"/>
          <a:srcRect l="11087" t="22209" r="7500"/>
          <a:stretch/>
        </p:blipFill>
        <p:spPr>
          <a:xfrm>
            <a:off x="715616" y="208721"/>
            <a:ext cx="10946297" cy="6440557"/>
          </a:xfrm>
          <a:prstGeom prst="rect">
            <a:avLst/>
          </a:prstGeom>
        </p:spPr>
      </p:pic>
    </p:spTree>
    <p:extLst>
      <p:ext uri="{BB962C8B-B14F-4D97-AF65-F5344CB8AC3E}">
        <p14:creationId xmlns:p14="http://schemas.microsoft.com/office/powerpoint/2010/main" val="240828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EE13C-8067-4436-A2F9-D53530596E4C}"/>
              </a:ext>
            </a:extLst>
          </p:cNvPr>
          <p:cNvPicPr>
            <a:picLocks noChangeAspect="1"/>
          </p:cNvPicPr>
          <p:nvPr/>
        </p:nvPicPr>
        <p:blipFill rotWithShape="1">
          <a:blip r:embed="rId2"/>
          <a:srcRect l="4239" t="10926" r="4022" b="6033"/>
          <a:stretch/>
        </p:blipFill>
        <p:spPr>
          <a:xfrm>
            <a:off x="265042" y="0"/>
            <a:ext cx="11741427" cy="6858000"/>
          </a:xfrm>
          <a:prstGeom prst="rect">
            <a:avLst/>
          </a:prstGeom>
        </p:spPr>
      </p:pic>
    </p:spTree>
    <p:extLst>
      <p:ext uri="{BB962C8B-B14F-4D97-AF65-F5344CB8AC3E}">
        <p14:creationId xmlns:p14="http://schemas.microsoft.com/office/powerpoint/2010/main" val="2768069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FE76-F91C-4015-9BF8-01687FECF63D}"/>
              </a:ext>
            </a:extLst>
          </p:cNvPr>
          <p:cNvSpPr>
            <a:spLocks noGrp="1"/>
          </p:cNvSpPr>
          <p:nvPr>
            <p:ph type="title"/>
          </p:nvPr>
        </p:nvSpPr>
        <p:spPr/>
        <p:txBody>
          <a:bodyPr/>
          <a:lstStyle/>
          <a:p>
            <a:r>
              <a:rPr lang="en-IN" dirty="0"/>
              <a:t>BENEFITS OF DATA WAREHOUSE</a:t>
            </a:r>
          </a:p>
        </p:txBody>
      </p:sp>
      <p:sp>
        <p:nvSpPr>
          <p:cNvPr id="3" name="Content Placeholder 2">
            <a:extLst>
              <a:ext uri="{FF2B5EF4-FFF2-40B4-BE49-F238E27FC236}">
                <a16:creationId xmlns:a16="http://schemas.microsoft.com/office/drawing/2014/main" id="{19E18B9C-CAA0-478E-863E-C35F238016A1}"/>
              </a:ext>
            </a:extLst>
          </p:cNvPr>
          <p:cNvSpPr>
            <a:spLocks noGrp="1"/>
          </p:cNvSpPr>
          <p:nvPr>
            <p:ph idx="1"/>
          </p:nvPr>
        </p:nvSpPr>
        <p:spPr/>
        <p:txBody>
          <a:bodyPr>
            <a:normAutofit lnSpcReduction="10000"/>
          </a:bodyPr>
          <a:lstStyle/>
          <a:p>
            <a:r>
              <a:rPr lang="en-US" dirty="0"/>
              <a:t>A data warehouses provides us generalized and consolidated data in multidimensional view. Along with generalized and consolidated view of data, a data warehouses also provides us Online Analytical Processing (OLAP) tools. These tools help us in interactive and effective analysis of data in a multidimensional space. This analysis results in data generalization and data mining.</a:t>
            </a:r>
          </a:p>
          <a:p>
            <a:r>
              <a:rPr lang="en-US" dirty="0"/>
              <a:t>Data mining functions such as association, clustering, classification, prediction can be integrated with OLAP operations to enhance the interactive mining of knowledge at multiple level of abstraction. That's why data warehouse has now become an important platform for data analysis and online analytical processing</a:t>
            </a:r>
            <a:endParaRPr lang="en-IN" dirty="0"/>
          </a:p>
        </p:txBody>
      </p:sp>
    </p:spTree>
    <p:extLst>
      <p:ext uri="{BB962C8B-B14F-4D97-AF65-F5344CB8AC3E}">
        <p14:creationId xmlns:p14="http://schemas.microsoft.com/office/powerpoint/2010/main" val="163146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38E2-5766-4E51-AEE2-99C97E1488B1}"/>
              </a:ext>
            </a:extLst>
          </p:cNvPr>
          <p:cNvSpPr>
            <a:spLocks noGrp="1"/>
          </p:cNvSpPr>
          <p:nvPr>
            <p:ph type="title"/>
          </p:nvPr>
        </p:nvSpPr>
        <p:spPr>
          <a:xfrm>
            <a:off x="838200" y="365126"/>
            <a:ext cx="10515600" cy="933588"/>
          </a:xfrm>
        </p:spPr>
        <p:txBody>
          <a:bodyPr/>
          <a:lstStyle/>
          <a:p>
            <a:r>
              <a:rPr lang="en-IN" dirty="0"/>
              <a:t>Data Mart</a:t>
            </a:r>
          </a:p>
        </p:txBody>
      </p:sp>
      <p:sp>
        <p:nvSpPr>
          <p:cNvPr id="3" name="Content Placeholder 2">
            <a:extLst>
              <a:ext uri="{FF2B5EF4-FFF2-40B4-BE49-F238E27FC236}">
                <a16:creationId xmlns:a16="http://schemas.microsoft.com/office/drawing/2014/main" id="{F9DCB05D-757E-4547-BE85-5043267DA62B}"/>
              </a:ext>
            </a:extLst>
          </p:cNvPr>
          <p:cNvSpPr>
            <a:spLocks noGrp="1"/>
          </p:cNvSpPr>
          <p:nvPr>
            <p:ph idx="1"/>
          </p:nvPr>
        </p:nvSpPr>
        <p:spPr>
          <a:xfrm>
            <a:off x="172278" y="1298712"/>
            <a:ext cx="12019722" cy="5738192"/>
          </a:xfrm>
        </p:spPr>
        <p:txBody>
          <a:bodyPr>
            <a:normAutofit fontScale="92500" lnSpcReduction="20000"/>
          </a:bodyPr>
          <a:lstStyle/>
          <a:p>
            <a:r>
              <a:rPr lang="en-US" dirty="0"/>
              <a:t>Data marts contain a subset of organization-wide data that is valuable to specific groups of people in an organization. In other words, a data mart contains only those data that is specific to a particular group. For example, the marketing data mart may contain only data related to items, customers, and sales. Data marts are confined to subjects.</a:t>
            </a:r>
          </a:p>
          <a:p>
            <a:r>
              <a:rPr lang="en-US" b="1" dirty="0"/>
              <a:t>Points to Remember About Data Marts</a:t>
            </a:r>
          </a:p>
          <a:p>
            <a:pPr marL="514350" indent="-514350">
              <a:buFont typeface="+mj-lt"/>
              <a:buAutoNum type="arabicPeriod"/>
            </a:pPr>
            <a:r>
              <a:rPr lang="en-US" dirty="0"/>
              <a:t>Windows-based or Unix/Linux-based servers are used to implement data marts. They are implemented on low-cost servers.</a:t>
            </a:r>
          </a:p>
          <a:p>
            <a:pPr marL="514350" indent="-514350">
              <a:buFont typeface="+mj-lt"/>
              <a:buAutoNum type="arabicPeriod"/>
            </a:pPr>
            <a:r>
              <a:rPr lang="en-US" dirty="0"/>
              <a:t>The implementation cycle of a data mart is measured in short periods of time, i.e., in weeks rather than months or years.</a:t>
            </a:r>
          </a:p>
          <a:p>
            <a:pPr marL="514350" indent="-514350">
              <a:buFont typeface="+mj-lt"/>
              <a:buAutoNum type="arabicPeriod"/>
            </a:pPr>
            <a:r>
              <a:rPr lang="en-US" dirty="0"/>
              <a:t>The life cycle of data marts may be complex in the long run, if their planning and design are not organization-wide.</a:t>
            </a:r>
          </a:p>
          <a:p>
            <a:pPr marL="514350" indent="-514350">
              <a:buFont typeface="+mj-lt"/>
              <a:buAutoNum type="arabicPeriod"/>
            </a:pPr>
            <a:r>
              <a:rPr lang="en-US" dirty="0"/>
              <a:t>Data marts are small in size.</a:t>
            </a:r>
          </a:p>
          <a:p>
            <a:pPr marL="514350" indent="-514350">
              <a:buFont typeface="+mj-lt"/>
              <a:buAutoNum type="arabicPeriod"/>
            </a:pPr>
            <a:r>
              <a:rPr lang="en-US" dirty="0"/>
              <a:t>Data marts are customized by department.</a:t>
            </a:r>
          </a:p>
          <a:p>
            <a:pPr marL="514350" indent="-514350">
              <a:buFont typeface="+mj-lt"/>
              <a:buAutoNum type="arabicPeriod"/>
            </a:pPr>
            <a:r>
              <a:rPr lang="en-US" dirty="0"/>
              <a:t>The source of a data mart is departmentally structured data warehouse.</a:t>
            </a:r>
          </a:p>
          <a:p>
            <a:pPr marL="514350" indent="-514350">
              <a:buFont typeface="+mj-lt"/>
              <a:buAutoNum type="arabicPeriod"/>
            </a:pPr>
            <a:r>
              <a:rPr lang="en-US" dirty="0"/>
              <a:t>Data marts are flexible.</a:t>
            </a:r>
          </a:p>
          <a:p>
            <a:endParaRPr lang="en-IN" dirty="0"/>
          </a:p>
        </p:txBody>
      </p:sp>
    </p:spTree>
    <p:extLst>
      <p:ext uri="{BB962C8B-B14F-4D97-AF65-F5344CB8AC3E}">
        <p14:creationId xmlns:p14="http://schemas.microsoft.com/office/powerpoint/2010/main" val="421778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mart">
            <a:extLst>
              <a:ext uri="{FF2B5EF4-FFF2-40B4-BE49-F238E27FC236}">
                <a16:creationId xmlns:a16="http://schemas.microsoft.com/office/drawing/2014/main" id="{7FBECFAA-8414-4C2F-AB16-B9FCCB95D3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2209" y="569844"/>
            <a:ext cx="8984974" cy="57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104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3B04AA-91F1-4038-B922-D7DC63FD60D1}"/>
              </a:ext>
            </a:extLst>
          </p:cNvPr>
          <p:cNvPicPr>
            <a:picLocks noChangeAspect="1"/>
          </p:cNvPicPr>
          <p:nvPr/>
        </p:nvPicPr>
        <p:blipFill rotWithShape="1">
          <a:blip r:embed="rId2"/>
          <a:srcRect l="9239" t="12543" r="25652" b="1932"/>
          <a:stretch/>
        </p:blipFill>
        <p:spPr>
          <a:xfrm>
            <a:off x="251791" y="278296"/>
            <a:ext cx="11595652" cy="6579704"/>
          </a:xfrm>
          <a:prstGeom prst="rect">
            <a:avLst/>
          </a:prstGeom>
        </p:spPr>
      </p:pic>
    </p:spTree>
    <p:extLst>
      <p:ext uri="{BB962C8B-B14F-4D97-AF65-F5344CB8AC3E}">
        <p14:creationId xmlns:p14="http://schemas.microsoft.com/office/powerpoint/2010/main" val="3752252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217FA9-2EC5-480B-8D9E-4C82B7B2A17F}"/>
              </a:ext>
            </a:extLst>
          </p:cNvPr>
          <p:cNvPicPr>
            <a:picLocks noChangeAspect="1"/>
          </p:cNvPicPr>
          <p:nvPr/>
        </p:nvPicPr>
        <p:blipFill rotWithShape="1">
          <a:blip r:embed="rId2"/>
          <a:srcRect l="15435" r="13043"/>
          <a:stretch/>
        </p:blipFill>
        <p:spPr>
          <a:xfrm>
            <a:off x="238539" y="1673"/>
            <a:ext cx="11476383" cy="6854653"/>
          </a:xfrm>
          <a:prstGeom prst="rect">
            <a:avLst/>
          </a:prstGeom>
        </p:spPr>
      </p:pic>
    </p:spTree>
    <p:extLst>
      <p:ext uri="{BB962C8B-B14F-4D97-AF65-F5344CB8AC3E}">
        <p14:creationId xmlns:p14="http://schemas.microsoft.com/office/powerpoint/2010/main" val="768803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F0D026-BF30-4B05-AB7D-10F0E40E686F}"/>
              </a:ext>
            </a:extLst>
          </p:cNvPr>
          <p:cNvPicPr>
            <a:picLocks noChangeAspect="1"/>
          </p:cNvPicPr>
          <p:nvPr/>
        </p:nvPicPr>
        <p:blipFill rotWithShape="1">
          <a:blip r:embed="rId2"/>
          <a:srcRect l="10327" t="13857" r="3043" b="6276"/>
          <a:stretch/>
        </p:blipFill>
        <p:spPr>
          <a:xfrm>
            <a:off x="516834" y="384313"/>
            <a:ext cx="11211340" cy="6149009"/>
          </a:xfrm>
          <a:prstGeom prst="rect">
            <a:avLst/>
          </a:prstGeom>
        </p:spPr>
      </p:pic>
    </p:spTree>
    <p:extLst>
      <p:ext uri="{BB962C8B-B14F-4D97-AF65-F5344CB8AC3E}">
        <p14:creationId xmlns:p14="http://schemas.microsoft.com/office/powerpoint/2010/main" val="3735399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EE9BF-6E2F-460F-8027-6DABA98B662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26764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0796-8665-4B5C-A209-F8FC04BFC57B}"/>
              </a:ext>
            </a:extLst>
          </p:cNvPr>
          <p:cNvSpPr>
            <a:spLocks noGrp="1"/>
          </p:cNvSpPr>
          <p:nvPr>
            <p:ph type="title"/>
          </p:nvPr>
        </p:nvSpPr>
        <p:spPr/>
        <p:txBody>
          <a:bodyPr/>
          <a:lstStyle/>
          <a:p>
            <a:r>
              <a:rPr lang="en-IN" dirty="0"/>
              <a:t>Virtual Warehouse</a:t>
            </a:r>
          </a:p>
        </p:txBody>
      </p:sp>
      <p:sp>
        <p:nvSpPr>
          <p:cNvPr id="3" name="Content Placeholder 2">
            <a:extLst>
              <a:ext uri="{FF2B5EF4-FFF2-40B4-BE49-F238E27FC236}">
                <a16:creationId xmlns:a16="http://schemas.microsoft.com/office/drawing/2014/main" id="{5346E8CD-5D2C-45D6-99D7-050FB76A238B}"/>
              </a:ext>
            </a:extLst>
          </p:cNvPr>
          <p:cNvSpPr>
            <a:spLocks noGrp="1"/>
          </p:cNvSpPr>
          <p:nvPr>
            <p:ph idx="1"/>
          </p:nvPr>
        </p:nvSpPr>
        <p:spPr/>
        <p:txBody>
          <a:bodyPr/>
          <a:lstStyle/>
          <a:p>
            <a:r>
              <a:rPr lang="en-US" dirty="0"/>
              <a:t>The view over an operational data warehouse is known as virtual warehouse.</a:t>
            </a:r>
          </a:p>
          <a:p>
            <a:r>
              <a:rPr lang="en-US" dirty="0"/>
              <a:t> It is easy to build a virtual warehouse. </a:t>
            </a:r>
          </a:p>
          <a:p>
            <a:r>
              <a:rPr lang="en-US" dirty="0"/>
              <a:t>Building a virtual warehouse requires excess capacity on operational database servers.</a:t>
            </a:r>
            <a:endParaRPr lang="en-IN" dirty="0"/>
          </a:p>
        </p:txBody>
      </p:sp>
    </p:spTree>
    <p:extLst>
      <p:ext uri="{BB962C8B-B14F-4D97-AF65-F5344CB8AC3E}">
        <p14:creationId xmlns:p14="http://schemas.microsoft.com/office/powerpoint/2010/main" val="3880322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82DB-770C-42D4-8F97-BA8ED117C7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81F9FE-F285-495A-AB51-2C064921552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358BE03-88D5-428B-80A7-7DB7233FC9BE}"/>
              </a:ext>
            </a:extLst>
          </p:cNvPr>
          <p:cNvPicPr>
            <a:picLocks noChangeAspect="1"/>
          </p:cNvPicPr>
          <p:nvPr/>
        </p:nvPicPr>
        <p:blipFill rotWithShape="1">
          <a:blip r:embed="rId2"/>
          <a:srcRect l="4348" r="9402" b="15346"/>
          <a:stretch/>
        </p:blipFill>
        <p:spPr>
          <a:xfrm>
            <a:off x="556590" y="681037"/>
            <a:ext cx="10515601" cy="5802779"/>
          </a:xfrm>
          <a:prstGeom prst="rect">
            <a:avLst/>
          </a:prstGeom>
        </p:spPr>
      </p:pic>
    </p:spTree>
    <p:extLst>
      <p:ext uri="{BB962C8B-B14F-4D97-AF65-F5344CB8AC3E}">
        <p14:creationId xmlns:p14="http://schemas.microsoft.com/office/powerpoint/2010/main" val="3080196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9E39-0DF1-4BEF-A9C3-95665F1D0C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874466-DD94-4C7C-88A4-AE755AA0E0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5DC45F-FEB2-483C-8196-E555A66C078F}"/>
              </a:ext>
            </a:extLst>
          </p:cNvPr>
          <p:cNvPicPr>
            <a:picLocks noChangeAspect="1"/>
          </p:cNvPicPr>
          <p:nvPr/>
        </p:nvPicPr>
        <p:blipFill rotWithShape="1">
          <a:blip r:embed="rId2"/>
          <a:srcRect b="9936"/>
          <a:stretch/>
        </p:blipFill>
        <p:spPr>
          <a:xfrm>
            <a:off x="0" y="188879"/>
            <a:ext cx="12192000" cy="6173616"/>
          </a:xfrm>
          <a:prstGeom prst="rect">
            <a:avLst/>
          </a:prstGeom>
        </p:spPr>
      </p:pic>
    </p:spTree>
    <p:extLst>
      <p:ext uri="{BB962C8B-B14F-4D97-AF65-F5344CB8AC3E}">
        <p14:creationId xmlns:p14="http://schemas.microsoft.com/office/powerpoint/2010/main" val="146120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488B-67B1-44C4-9CA2-F069789909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8E5B98-4A22-479C-8143-2BE1ECCD45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44DBB8B-5EF0-475B-971D-ACA3264A58E1}"/>
              </a:ext>
            </a:extLst>
          </p:cNvPr>
          <p:cNvPicPr>
            <a:picLocks noChangeAspect="1"/>
          </p:cNvPicPr>
          <p:nvPr/>
        </p:nvPicPr>
        <p:blipFill rotWithShape="1">
          <a:blip r:embed="rId2"/>
          <a:srcRect t="7191" b="13470"/>
          <a:stretch/>
        </p:blipFill>
        <p:spPr>
          <a:xfrm>
            <a:off x="0" y="365126"/>
            <a:ext cx="12192000" cy="6366978"/>
          </a:xfrm>
          <a:prstGeom prst="rect">
            <a:avLst/>
          </a:prstGeom>
        </p:spPr>
      </p:pic>
    </p:spTree>
    <p:extLst>
      <p:ext uri="{BB962C8B-B14F-4D97-AF65-F5344CB8AC3E}">
        <p14:creationId xmlns:p14="http://schemas.microsoft.com/office/powerpoint/2010/main" val="360362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9B77-6D2D-4B55-9130-9FBAD6A1FE49}"/>
              </a:ext>
            </a:extLst>
          </p:cNvPr>
          <p:cNvSpPr>
            <a:spLocks noGrp="1"/>
          </p:cNvSpPr>
          <p:nvPr>
            <p:ph type="title"/>
          </p:nvPr>
        </p:nvSpPr>
        <p:spPr>
          <a:xfrm>
            <a:off x="838200" y="139148"/>
            <a:ext cx="10515600" cy="1325563"/>
          </a:xfrm>
        </p:spPr>
        <p:txBody>
          <a:bodyPr/>
          <a:lstStyle/>
          <a:p>
            <a:r>
              <a:rPr lang="en-IN" dirty="0"/>
              <a:t>Understanding a Data Warehouse</a:t>
            </a:r>
          </a:p>
        </p:txBody>
      </p:sp>
      <p:sp>
        <p:nvSpPr>
          <p:cNvPr id="3" name="Content Placeholder 2">
            <a:extLst>
              <a:ext uri="{FF2B5EF4-FFF2-40B4-BE49-F238E27FC236}">
                <a16:creationId xmlns:a16="http://schemas.microsoft.com/office/drawing/2014/main" id="{9C970134-3225-42F8-9EF1-770F6230E271}"/>
              </a:ext>
            </a:extLst>
          </p:cNvPr>
          <p:cNvSpPr>
            <a:spLocks noGrp="1"/>
          </p:cNvSpPr>
          <p:nvPr>
            <p:ph idx="1"/>
          </p:nvPr>
        </p:nvSpPr>
        <p:spPr>
          <a:xfrm>
            <a:off x="304800" y="1322042"/>
            <a:ext cx="11887200" cy="5396810"/>
          </a:xfrm>
        </p:spPr>
        <p:txBody>
          <a:bodyPr>
            <a:normAutofit/>
          </a:bodyPr>
          <a:lstStyle/>
          <a:p>
            <a:r>
              <a:rPr lang="en-US" dirty="0"/>
              <a:t>A data warehouse is a database, which is kept separate from the organization's operational database.</a:t>
            </a:r>
          </a:p>
          <a:p>
            <a:r>
              <a:rPr lang="en-US" dirty="0"/>
              <a:t>There is no frequent updating done in a data warehouse.</a:t>
            </a:r>
          </a:p>
          <a:p>
            <a:r>
              <a:rPr lang="en-US" dirty="0"/>
              <a:t>It possesses consolidated historical data, which helps the organization to analyze its business.</a:t>
            </a:r>
          </a:p>
          <a:p>
            <a:r>
              <a:rPr lang="en-US" dirty="0"/>
              <a:t>A data warehouse helps executives to organize, understand, and use their data to take strategic decisions.</a:t>
            </a:r>
          </a:p>
          <a:p>
            <a:r>
              <a:rPr lang="en-US" dirty="0"/>
              <a:t>Data warehouse systems help in the integration of diversity of application systems.</a:t>
            </a:r>
          </a:p>
          <a:p>
            <a:r>
              <a:rPr lang="en-US" dirty="0"/>
              <a:t>A data warehouse system helps in consolidated historical data analysis.</a:t>
            </a:r>
          </a:p>
          <a:p>
            <a:endParaRPr lang="en-IN" dirty="0"/>
          </a:p>
        </p:txBody>
      </p:sp>
    </p:spTree>
    <p:extLst>
      <p:ext uri="{BB962C8B-B14F-4D97-AF65-F5344CB8AC3E}">
        <p14:creationId xmlns:p14="http://schemas.microsoft.com/office/powerpoint/2010/main" val="774982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91F2-A06A-4BB3-AF05-BB82B760CC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ABB158-0575-48F1-A941-5D8EC7F511F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39D99A2-3431-4FAE-BBB8-5337192E675B}"/>
              </a:ext>
            </a:extLst>
          </p:cNvPr>
          <p:cNvPicPr>
            <a:picLocks noChangeAspect="1"/>
          </p:cNvPicPr>
          <p:nvPr/>
        </p:nvPicPr>
        <p:blipFill rotWithShape="1">
          <a:blip r:embed="rId2"/>
          <a:srcRect t="6936" b="22499"/>
          <a:stretch/>
        </p:blipFill>
        <p:spPr>
          <a:xfrm>
            <a:off x="0" y="111953"/>
            <a:ext cx="12192000" cy="6380922"/>
          </a:xfrm>
          <a:prstGeom prst="rect">
            <a:avLst/>
          </a:prstGeom>
        </p:spPr>
      </p:pic>
    </p:spTree>
    <p:extLst>
      <p:ext uri="{BB962C8B-B14F-4D97-AF65-F5344CB8AC3E}">
        <p14:creationId xmlns:p14="http://schemas.microsoft.com/office/powerpoint/2010/main" val="4073564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30A2-D96F-4F29-BE91-0C7D99E7663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9408B46-70C1-4263-A58E-485AEF0644F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A769CA-DA40-40B6-ABD9-D47D8DF63073}"/>
              </a:ext>
            </a:extLst>
          </p:cNvPr>
          <p:cNvPicPr>
            <a:picLocks noChangeAspect="1"/>
          </p:cNvPicPr>
          <p:nvPr/>
        </p:nvPicPr>
        <p:blipFill rotWithShape="1">
          <a:blip r:embed="rId2"/>
          <a:srcRect t="5303" b="11865"/>
          <a:stretch/>
        </p:blipFill>
        <p:spPr>
          <a:xfrm>
            <a:off x="0" y="365125"/>
            <a:ext cx="12192000" cy="6393483"/>
          </a:xfrm>
          <a:prstGeom prst="rect">
            <a:avLst/>
          </a:prstGeom>
        </p:spPr>
      </p:pic>
    </p:spTree>
    <p:extLst>
      <p:ext uri="{BB962C8B-B14F-4D97-AF65-F5344CB8AC3E}">
        <p14:creationId xmlns:p14="http://schemas.microsoft.com/office/powerpoint/2010/main" val="3884293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7519-3647-486F-908F-F29F3184AB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EC829E-9D07-43CB-B3DC-01786565113B}"/>
              </a:ext>
            </a:extLst>
          </p:cNvPr>
          <p:cNvSpPr>
            <a:spLocks noGrp="1"/>
          </p:cNvSpPr>
          <p:nvPr>
            <p:ph idx="1"/>
          </p:nvPr>
        </p:nvSpPr>
        <p:spPr>
          <a:xfrm>
            <a:off x="0" y="5532437"/>
            <a:ext cx="11953460" cy="1325563"/>
          </a:xfrm>
        </p:spPr>
        <p:txBody>
          <a:bodyPr>
            <a:normAutofit/>
          </a:bodyPr>
          <a:lstStyle/>
          <a:p>
            <a:pPr marL="0" indent="0">
              <a:buNone/>
            </a:pPr>
            <a:r>
              <a:rPr lang="en-US" dirty="0"/>
              <a:t>Online Analytical Processing Server (OLAP) is based on the multidimensional data model. It allows managers, and analysts to get an insight of the information through fast, consistent, and interactive access to information</a:t>
            </a:r>
            <a:endParaRPr lang="en-IN" dirty="0"/>
          </a:p>
          <a:p>
            <a:endParaRPr lang="en-IN" dirty="0"/>
          </a:p>
        </p:txBody>
      </p:sp>
      <p:pic>
        <p:nvPicPr>
          <p:cNvPr id="4" name="Picture 3">
            <a:extLst>
              <a:ext uri="{FF2B5EF4-FFF2-40B4-BE49-F238E27FC236}">
                <a16:creationId xmlns:a16="http://schemas.microsoft.com/office/drawing/2014/main" id="{96339FAD-BF21-4830-B3C2-D7D7BF84ABBA}"/>
              </a:ext>
            </a:extLst>
          </p:cNvPr>
          <p:cNvPicPr>
            <a:picLocks noChangeAspect="1"/>
          </p:cNvPicPr>
          <p:nvPr/>
        </p:nvPicPr>
        <p:blipFill rotWithShape="1">
          <a:blip r:embed="rId2"/>
          <a:srcRect t="8095" b="12445"/>
          <a:stretch/>
        </p:blipFill>
        <p:spPr>
          <a:xfrm>
            <a:off x="-106017" y="0"/>
            <a:ext cx="12192000" cy="5446645"/>
          </a:xfrm>
          <a:prstGeom prst="rect">
            <a:avLst/>
          </a:prstGeom>
        </p:spPr>
      </p:pic>
    </p:spTree>
    <p:extLst>
      <p:ext uri="{BB962C8B-B14F-4D97-AF65-F5344CB8AC3E}">
        <p14:creationId xmlns:p14="http://schemas.microsoft.com/office/powerpoint/2010/main" val="2274359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88FF-93B5-4434-B329-57E8066DF9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C93481-E514-4083-8AD1-28B3988C54F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3762029-FE14-4EC1-8903-B56ED01EC8B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82796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220B1-4FFC-4140-A76F-0EAF9F20F8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4F78C0-F5C7-4CE6-80E1-6389C56F2F3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5C92524-0241-444F-90E6-10E2AC318A4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75299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967A-85A0-4744-B202-7D62700DD609}"/>
              </a:ext>
            </a:extLst>
          </p:cNvPr>
          <p:cNvSpPr>
            <a:spLocks noGrp="1"/>
          </p:cNvSpPr>
          <p:nvPr>
            <p:ph type="title"/>
          </p:nvPr>
        </p:nvSpPr>
        <p:spPr/>
        <p:txBody>
          <a:bodyPr/>
          <a:lstStyle/>
          <a:p>
            <a:r>
              <a:rPr lang="en-IN" dirty="0"/>
              <a:t>Types of OLAP Servers</a:t>
            </a:r>
          </a:p>
        </p:txBody>
      </p:sp>
      <p:sp>
        <p:nvSpPr>
          <p:cNvPr id="3" name="Content Placeholder 2">
            <a:extLst>
              <a:ext uri="{FF2B5EF4-FFF2-40B4-BE49-F238E27FC236}">
                <a16:creationId xmlns:a16="http://schemas.microsoft.com/office/drawing/2014/main" id="{C94ADD98-7816-40EE-9C85-33E2EF157606}"/>
              </a:ext>
            </a:extLst>
          </p:cNvPr>
          <p:cNvSpPr>
            <a:spLocks noGrp="1"/>
          </p:cNvSpPr>
          <p:nvPr>
            <p:ph idx="1"/>
          </p:nvPr>
        </p:nvSpPr>
        <p:spPr/>
        <p:txBody>
          <a:bodyPr/>
          <a:lstStyle/>
          <a:p>
            <a:pPr marL="0" indent="0">
              <a:buNone/>
            </a:pPr>
            <a:r>
              <a:rPr lang="en-IN" dirty="0"/>
              <a:t>We have four types of OLAP servers −</a:t>
            </a:r>
          </a:p>
          <a:p>
            <a:r>
              <a:rPr lang="en-IN" dirty="0"/>
              <a:t>Relational OLAP (ROLAP)</a:t>
            </a:r>
          </a:p>
          <a:p>
            <a:r>
              <a:rPr lang="en-IN" dirty="0"/>
              <a:t>Multidimensional OLAP (MOLAP)</a:t>
            </a:r>
          </a:p>
          <a:p>
            <a:r>
              <a:rPr lang="en-IN" dirty="0"/>
              <a:t>Hybrid OLAP (HOLAP)</a:t>
            </a:r>
          </a:p>
          <a:p>
            <a:r>
              <a:rPr lang="en-IN" dirty="0"/>
              <a:t>Specialized SQL Servers</a:t>
            </a:r>
          </a:p>
          <a:p>
            <a:endParaRPr lang="en-IN" dirty="0"/>
          </a:p>
        </p:txBody>
      </p:sp>
    </p:spTree>
    <p:extLst>
      <p:ext uri="{BB962C8B-B14F-4D97-AF65-F5344CB8AC3E}">
        <p14:creationId xmlns:p14="http://schemas.microsoft.com/office/powerpoint/2010/main" val="1281333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94E1-C666-4AA3-BE6E-3B061727C9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6B5064-42E0-4209-84B8-93E525DE97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E9E25D4-6376-4366-9677-97670EC11E3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31779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582D-0979-403C-ADD5-8DCD93D8915C}"/>
              </a:ext>
            </a:extLst>
          </p:cNvPr>
          <p:cNvSpPr>
            <a:spLocks noGrp="1"/>
          </p:cNvSpPr>
          <p:nvPr>
            <p:ph type="title"/>
          </p:nvPr>
        </p:nvSpPr>
        <p:spPr/>
        <p:txBody>
          <a:bodyPr/>
          <a:lstStyle/>
          <a:p>
            <a:r>
              <a:rPr lang="en-US" dirty="0"/>
              <a:t>Multidimensional OLAP</a:t>
            </a:r>
            <a:br>
              <a:rPr lang="en-US" dirty="0"/>
            </a:br>
            <a:endParaRPr lang="en-IN" dirty="0"/>
          </a:p>
        </p:txBody>
      </p:sp>
      <p:sp>
        <p:nvSpPr>
          <p:cNvPr id="3" name="Content Placeholder 2">
            <a:extLst>
              <a:ext uri="{FF2B5EF4-FFF2-40B4-BE49-F238E27FC236}">
                <a16:creationId xmlns:a16="http://schemas.microsoft.com/office/drawing/2014/main" id="{CDED44D7-9CD8-4265-9095-767516D7C4B2}"/>
              </a:ext>
            </a:extLst>
          </p:cNvPr>
          <p:cNvSpPr>
            <a:spLocks noGrp="1"/>
          </p:cNvSpPr>
          <p:nvPr>
            <p:ph idx="1"/>
          </p:nvPr>
        </p:nvSpPr>
        <p:spPr/>
        <p:txBody>
          <a:bodyPr/>
          <a:lstStyle/>
          <a:p>
            <a:r>
              <a:rPr lang="en-US" dirty="0"/>
              <a:t>MOLAP uses array-based multidimensional storage engines for multidimensional views of data. </a:t>
            </a:r>
          </a:p>
          <a:p>
            <a:r>
              <a:rPr lang="en-US" dirty="0"/>
              <a:t>With multidimensional data stores, the storage utilization may be low if the data set is sparse. </a:t>
            </a:r>
          </a:p>
          <a:p>
            <a:r>
              <a:rPr lang="en-US" dirty="0"/>
              <a:t>Therefore, many MOLAP server use two levels of data storage representation to handle dense and sparse data sets.</a:t>
            </a:r>
          </a:p>
          <a:p>
            <a:endParaRPr lang="en-IN" dirty="0"/>
          </a:p>
        </p:txBody>
      </p:sp>
    </p:spTree>
    <p:extLst>
      <p:ext uri="{BB962C8B-B14F-4D97-AF65-F5344CB8AC3E}">
        <p14:creationId xmlns:p14="http://schemas.microsoft.com/office/powerpoint/2010/main" val="190072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E45DC75-BA63-4A8F-8505-6CFEFF476709}"/>
              </a:ext>
            </a:extLst>
          </p:cNvPr>
          <p:cNvSpPr>
            <a:spLocks noGrp="1"/>
          </p:cNvSpPr>
          <p:nvPr>
            <p:ph type="title"/>
          </p:nvPr>
        </p:nvSpPr>
        <p:spPr/>
        <p:txBody>
          <a:bodyPr vert="horz" lIns="92075" tIns="46038" rIns="92075" bIns="46038" rtlCol="0" anchor="ctr">
            <a:normAutofit/>
          </a:bodyPr>
          <a:lstStyle/>
          <a:p>
            <a:pPr eaLnBrk="1" hangingPunct="1"/>
            <a:r>
              <a:rPr lang="en-US" altLang="en-US"/>
              <a:t>Multidimensional Data</a:t>
            </a:r>
          </a:p>
        </p:txBody>
      </p:sp>
      <p:sp>
        <p:nvSpPr>
          <p:cNvPr id="55299" name="Rectangle 3">
            <a:extLst>
              <a:ext uri="{FF2B5EF4-FFF2-40B4-BE49-F238E27FC236}">
                <a16:creationId xmlns:a16="http://schemas.microsoft.com/office/drawing/2014/main" id="{200E24F8-AEA0-41B8-8CDD-89BF879EADCC}"/>
              </a:ext>
            </a:extLst>
          </p:cNvPr>
          <p:cNvSpPr>
            <a:spLocks noGrp="1"/>
          </p:cNvSpPr>
          <p:nvPr>
            <p:ph sz="quarter" idx="1"/>
          </p:nvPr>
        </p:nvSpPr>
        <p:spPr>
          <a:xfrm>
            <a:off x="1905001" y="1562100"/>
            <a:ext cx="8302625" cy="4572000"/>
          </a:xfrm>
        </p:spPr>
        <p:txBody>
          <a:bodyPr vert="horz" lIns="92075" tIns="46038" rIns="92075" bIns="46038" rtlCol="0">
            <a:normAutofit/>
          </a:bodyPr>
          <a:lstStyle/>
          <a:p>
            <a:pPr eaLnBrk="1" hangingPunct="1"/>
            <a:r>
              <a:rPr lang="en-US" altLang="en-US"/>
              <a:t>Sales volume as a function of product, month, and region</a:t>
            </a:r>
          </a:p>
        </p:txBody>
      </p:sp>
      <p:sp>
        <p:nvSpPr>
          <p:cNvPr id="55300" name="AutoShape 4">
            <a:extLst>
              <a:ext uri="{FF2B5EF4-FFF2-40B4-BE49-F238E27FC236}">
                <a16:creationId xmlns:a16="http://schemas.microsoft.com/office/drawing/2014/main" id="{6AD89571-13A0-49DB-8049-5580DBE79037}"/>
              </a:ext>
            </a:extLst>
          </p:cNvPr>
          <p:cNvSpPr>
            <a:spLocks noChangeArrowheads="1"/>
          </p:cNvSpPr>
          <p:nvPr/>
        </p:nvSpPr>
        <p:spPr bwMode="auto">
          <a:xfrm>
            <a:off x="2901950" y="3130550"/>
            <a:ext cx="3263900" cy="2882900"/>
          </a:xfrm>
          <a:prstGeom prst="cube">
            <a:avLst>
              <a:gd name="adj" fmla="val 2499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55301" name="Line 5">
            <a:extLst>
              <a:ext uri="{FF2B5EF4-FFF2-40B4-BE49-F238E27FC236}">
                <a16:creationId xmlns:a16="http://schemas.microsoft.com/office/drawing/2014/main" id="{11AB529B-D530-456D-A3F1-6798E3B0CB76}"/>
              </a:ext>
            </a:extLst>
          </p:cNvPr>
          <p:cNvSpPr>
            <a:spLocks noChangeShapeType="1"/>
          </p:cNvSpPr>
          <p:nvPr/>
        </p:nvSpPr>
        <p:spPr bwMode="auto">
          <a:xfrm>
            <a:off x="2895600" y="41910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2" name="Line 6">
            <a:extLst>
              <a:ext uri="{FF2B5EF4-FFF2-40B4-BE49-F238E27FC236}">
                <a16:creationId xmlns:a16="http://schemas.microsoft.com/office/drawing/2014/main" id="{D6DD02D5-F7EA-4A89-906F-C5ADEE6FC756}"/>
              </a:ext>
            </a:extLst>
          </p:cNvPr>
          <p:cNvSpPr>
            <a:spLocks noChangeShapeType="1"/>
          </p:cNvSpPr>
          <p:nvPr/>
        </p:nvSpPr>
        <p:spPr bwMode="auto">
          <a:xfrm>
            <a:off x="2895600" y="44958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3" name="Line 7">
            <a:extLst>
              <a:ext uri="{FF2B5EF4-FFF2-40B4-BE49-F238E27FC236}">
                <a16:creationId xmlns:a16="http://schemas.microsoft.com/office/drawing/2014/main" id="{844E7F22-E38F-41F5-B0D7-FA12BC063CF9}"/>
              </a:ext>
            </a:extLst>
          </p:cNvPr>
          <p:cNvSpPr>
            <a:spLocks noChangeShapeType="1"/>
          </p:cNvSpPr>
          <p:nvPr/>
        </p:nvSpPr>
        <p:spPr bwMode="auto">
          <a:xfrm>
            <a:off x="2895600" y="48768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4" name="Line 8">
            <a:extLst>
              <a:ext uri="{FF2B5EF4-FFF2-40B4-BE49-F238E27FC236}">
                <a16:creationId xmlns:a16="http://schemas.microsoft.com/office/drawing/2014/main" id="{DA6B8924-BAA6-4395-A26C-BA7076A2C484}"/>
              </a:ext>
            </a:extLst>
          </p:cNvPr>
          <p:cNvSpPr>
            <a:spLocks noChangeShapeType="1"/>
          </p:cNvSpPr>
          <p:nvPr/>
        </p:nvSpPr>
        <p:spPr bwMode="auto">
          <a:xfrm>
            <a:off x="2895600" y="51816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5" name="Line 9">
            <a:extLst>
              <a:ext uri="{FF2B5EF4-FFF2-40B4-BE49-F238E27FC236}">
                <a16:creationId xmlns:a16="http://schemas.microsoft.com/office/drawing/2014/main" id="{BC4689DB-F593-400A-91DC-29E166C0724F}"/>
              </a:ext>
            </a:extLst>
          </p:cNvPr>
          <p:cNvSpPr>
            <a:spLocks noChangeShapeType="1"/>
          </p:cNvSpPr>
          <p:nvPr/>
        </p:nvSpPr>
        <p:spPr bwMode="auto">
          <a:xfrm>
            <a:off x="2895600" y="54864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6" name="Line 10">
            <a:extLst>
              <a:ext uri="{FF2B5EF4-FFF2-40B4-BE49-F238E27FC236}">
                <a16:creationId xmlns:a16="http://schemas.microsoft.com/office/drawing/2014/main" id="{25ADC72E-29C4-4450-8AB7-8FDB4AB02644}"/>
              </a:ext>
            </a:extLst>
          </p:cNvPr>
          <p:cNvSpPr>
            <a:spLocks noChangeShapeType="1"/>
          </p:cNvSpPr>
          <p:nvPr/>
        </p:nvSpPr>
        <p:spPr bwMode="auto">
          <a:xfrm>
            <a:off x="2895600" y="57912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7" name="Line 11">
            <a:extLst>
              <a:ext uri="{FF2B5EF4-FFF2-40B4-BE49-F238E27FC236}">
                <a16:creationId xmlns:a16="http://schemas.microsoft.com/office/drawing/2014/main" id="{E90838B2-0A07-4B85-99A7-1CD8FD0225E4}"/>
              </a:ext>
            </a:extLst>
          </p:cNvPr>
          <p:cNvSpPr>
            <a:spLocks noChangeShapeType="1"/>
          </p:cNvSpPr>
          <p:nvPr/>
        </p:nvSpPr>
        <p:spPr bwMode="auto">
          <a:xfrm>
            <a:off x="32004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8" name="Line 12">
            <a:extLst>
              <a:ext uri="{FF2B5EF4-FFF2-40B4-BE49-F238E27FC236}">
                <a16:creationId xmlns:a16="http://schemas.microsoft.com/office/drawing/2014/main" id="{34AC1AB3-7578-4506-ABDB-ED3D35F36FD5}"/>
              </a:ext>
            </a:extLst>
          </p:cNvPr>
          <p:cNvSpPr>
            <a:spLocks noChangeShapeType="1"/>
          </p:cNvSpPr>
          <p:nvPr/>
        </p:nvSpPr>
        <p:spPr bwMode="auto">
          <a:xfrm>
            <a:off x="3886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09" name="Line 13">
            <a:extLst>
              <a:ext uri="{FF2B5EF4-FFF2-40B4-BE49-F238E27FC236}">
                <a16:creationId xmlns:a16="http://schemas.microsoft.com/office/drawing/2014/main" id="{D450E9CE-C38B-4AAE-83B6-EB67ADF0B096}"/>
              </a:ext>
            </a:extLst>
          </p:cNvPr>
          <p:cNvSpPr>
            <a:spLocks noChangeShapeType="1"/>
          </p:cNvSpPr>
          <p:nvPr/>
        </p:nvSpPr>
        <p:spPr bwMode="auto">
          <a:xfrm>
            <a:off x="4267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0" name="Line 14">
            <a:extLst>
              <a:ext uri="{FF2B5EF4-FFF2-40B4-BE49-F238E27FC236}">
                <a16:creationId xmlns:a16="http://schemas.microsoft.com/office/drawing/2014/main" id="{9AC3108A-37EF-4E03-B9EA-B09076562738}"/>
              </a:ext>
            </a:extLst>
          </p:cNvPr>
          <p:cNvSpPr>
            <a:spLocks noChangeShapeType="1"/>
          </p:cNvSpPr>
          <p:nvPr/>
        </p:nvSpPr>
        <p:spPr bwMode="auto">
          <a:xfrm>
            <a:off x="45720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1" name="Line 15">
            <a:extLst>
              <a:ext uri="{FF2B5EF4-FFF2-40B4-BE49-F238E27FC236}">
                <a16:creationId xmlns:a16="http://schemas.microsoft.com/office/drawing/2014/main" id="{C8C3E517-F0C7-4CA8-90FB-D77DF64C16CF}"/>
              </a:ext>
            </a:extLst>
          </p:cNvPr>
          <p:cNvSpPr>
            <a:spLocks noChangeShapeType="1"/>
          </p:cNvSpPr>
          <p:nvPr/>
        </p:nvSpPr>
        <p:spPr bwMode="auto">
          <a:xfrm>
            <a:off x="48768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2" name="Line 16">
            <a:extLst>
              <a:ext uri="{FF2B5EF4-FFF2-40B4-BE49-F238E27FC236}">
                <a16:creationId xmlns:a16="http://schemas.microsoft.com/office/drawing/2014/main" id="{9BD8FE41-2BFC-47C3-BFA5-688B82538765}"/>
              </a:ext>
            </a:extLst>
          </p:cNvPr>
          <p:cNvSpPr>
            <a:spLocks noChangeShapeType="1"/>
          </p:cNvSpPr>
          <p:nvPr/>
        </p:nvSpPr>
        <p:spPr bwMode="auto">
          <a:xfrm>
            <a:off x="3505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3" name="Line 17">
            <a:extLst>
              <a:ext uri="{FF2B5EF4-FFF2-40B4-BE49-F238E27FC236}">
                <a16:creationId xmlns:a16="http://schemas.microsoft.com/office/drawing/2014/main" id="{FFE78EC3-273B-401F-94F0-685AB713DA0F}"/>
              </a:ext>
            </a:extLst>
          </p:cNvPr>
          <p:cNvSpPr>
            <a:spLocks noChangeShapeType="1"/>
          </p:cNvSpPr>
          <p:nvPr/>
        </p:nvSpPr>
        <p:spPr bwMode="auto">
          <a:xfrm flipV="1">
            <a:off x="3200400" y="3124200"/>
            <a:ext cx="7620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4" name="Line 18">
            <a:extLst>
              <a:ext uri="{FF2B5EF4-FFF2-40B4-BE49-F238E27FC236}">
                <a16:creationId xmlns:a16="http://schemas.microsoft.com/office/drawing/2014/main" id="{6EFF2CEE-CE85-464D-B24E-38CFD938827E}"/>
              </a:ext>
            </a:extLst>
          </p:cNvPr>
          <p:cNvSpPr>
            <a:spLocks noChangeShapeType="1"/>
          </p:cNvSpPr>
          <p:nvPr/>
        </p:nvSpPr>
        <p:spPr bwMode="auto">
          <a:xfrm flipV="1">
            <a:off x="3505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5" name="Line 19">
            <a:extLst>
              <a:ext uri="{FF2B5EF4-FFF2-40B4-BE49-F238E27FC236}">
                <a16:creationId xmlns:a16="http://schemas.microsoft.com/office/drawing/2014/main" id="{D60F3BBF-3218-4CE6-97B1-A4E77A0ADFC2}"/>
              </a:ext>
            </a:extLst>
          </p:cNvPr>
          <p:cNvSpPr>
            <a:spLocks noChangeShapeType="1"/>
          </p:cNvSpPr>
          <p:nvPr/>
        </p:nvSpPr>
        <p:spPr bwMode="auto">
          <a:xfrm flipV="1">
            <a:off x="3886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6" name="Line 20">
            <a:extLst>
              <a:ext uri="{FF2B5EF4-FFF2-40B4-BE49-F238E27FC236}">
                <a16:creationId xmlns:a16="http://schemas.microsoft.com/office/drawing/2014/main" id="{82BD2ADB-80D4-4CA7-9876-C6CB7BDE2780}"/>
              </a:ext>
            </a:extLst>
          </p:cNvPr>
          <p:cNvSpPr>
            <a:spLocks noChangeShapeType="1"/>
          </p:cNvSpPr>
          <p:nvPr/>
        </p:nvSpPr>
        <p:spPr bwMode="auto">
          <a:xfrm flipV="1">
            <a:off x="45720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7" name="Line 21">
            <a:extLst>
              <a:ext uri="{FF2B5EF4-FFF2-40B4-BE49-F238E27FC236}">
                <a16:creationId xmlns:a16="http://schemas.microsoft.com/office/drawing/2014/main" id="{14CA949D-308A-4572-AEDE-B3B1C7F9B9BA}"/>
              </a:ext>
            </a:extLst>
          </p:cNvPr>
          <p:cNvSpPr>
            <a:spLocks noChangeShapeType="1"/>
          </p:cNvSpPr>
          <p:nvPr/>
        </p:nvSpPr>
        <p:spPr bwMode="auto">
          <a:xfrm flipV="1">
            <a:off x="48768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8" name="Line 22">
            <a:extLst>
              <a:ext uri="{FF2B5EF4-FFF2-40B4-BE49-F238E27FC236}">
                <a16:creationId xmlns:a16="http://schemas.microsoft.com/office/drawing/2014/main" id="{E74B9288-CED4-4F38-AD97-E7D6EAB97BDF}"/>
              </a:ext>
            </a:extLst>
          </p:cNvPr>
          <p:cNvSpPr>
            <a:spLocks noChangeShapeType="1"/>
          </p:cNvSpPr>
          <p:nvPr/>
        </p:nvSpPr>
        <p:spPr bwMode="auto">
          <a:xfrm flipV="1">
            <a:off x="51816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19" name="Line 23">
            <a:extLst>
              <a:ext uri="{FF2B5EF4-FFF2-40B4-BE49-F238E27FC236}">
                <a16:creationId xmlns:a16="http://schemas.microsoft.com/office/drawing/2014/main" id="{5BC03139-E98B-4C95-AA49-EFB55B125649}"/>
              </a:ext>
            </a:extLst>
          </p:cNvPr>
          <p:cNvSpPr>
            <a:spLocks noChangeShapeType="1"/>
          </p:cNvSpPr>
          <p:nvPr/>
        </p:nvSpPr>
        <p:spPr bwMode="auto">
          <a:xfrm>
            <a:off x="3429000" y="33528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0" name="Line 24">
            <a:extLst>
              <a:ext uri="{FF2B5EF4-FFF2-40B4-BE49-F238E27FC236}">
                <a16:creationId xmlns:a16="http://schemas.microsoft.com/office/drawing/2014/main" id="{5FFCD363-B431-4BD6-8344-449A79CF1911}"/>
              </a:ext>
            </a:extLst>
          </p:cNvPr>
          <p:cNvSpPr>
            <a:spLocks noChangeShapeType="1"/>
          </p:cNvSpPr>
          <p:nvPr/>
        </p:nvSpPr>
        <p:spPr bwMode="auto">
          <a:xfrm>
            <a:off x="3200400" y="35814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1" name="Line 25">
            <a:extLst>
              <a:ext uri="{FF2B5EF4-FFF2-40B4-BE49-F238E27FC236}">
                <a16:creationId xmlns:a16="http://schemas.microsoft.com/office/drawing/2014/main" id="{14525AFF-3F21-4BAD-B1C1-9263C6078485}"/>
              </a:ext>
            </a:extLst>
          </p:cNvPr>
          <p:cNvSpPr>
            <a:spLocks noChangeShapeType="1"/>
          </p:cNvSpPr>
          <p:nvPr/>
        </p:nvSpPr>
        <p:spPr bwMode="auto">
          <a:xfrm>
            <a:off x="51816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2" name="Line 26">
            <a:extLst>
              <a:ext uri="{FF2B5EF4-FFF2-40B4-BE49-F238E27FC236}">
                <a16:creationId xmlns:a16="http://schemas.microsoft.com/office/drawing/2014/main" id="{82419C77-2ABA-43A4-BC17-0BBA9039CD74}"/>
              </a:ext>
            </a:extLst>
          </p:cNvPr>
          <p:cNvSpPr>
            <a:spLocks noChangeShapeType="1"/>
          </p:cNvSpPr>
          <p:nvPr/>
        </p:nvSpPr>
        <p:spPr bwMode="auto">
          <a:xfrm>
            <a:off x="5943600" y="3352800"/>
            <a:ext cx="0" cy="2209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3" name="Line 27">
            <a:extLst>
              <a:ext uri="{FF2B5EF4-FFF2-40B4-BE49-F238E27FC236}">
                <a16:creationId xmlns:a16="http://schemas.microsoft.com/office/drawing/2014/main" id="{14E70EB9-17B9-4519-A7EC-9FDD7544C498}"/>
              </a:ext>
            </a:extLst>
          </p:cNvPr>
          <p:cNvSpPr>
            <a:spLocks noChangeShapeType="1"/>
          </p:cNvSpPr>
          <p:nvPr/>
        </p:nvSpPr>
        <p:spPr bwMode="auto">
          <a:xfrm flipV="1">
            <a:off x="5486400" y="3505200"/>
            <a:ext cx="68580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4" name="Line 28">
            <a:extLst>
              <a:ext uri="{FF2B5EF4-FFF2-40B4-BE49-F238E27FC236}">
                <a16:creationId xmlns:a16="http://schemas.microsoft.com/office/drawing/2014/main" id="{6434540F-6E64-427A-933A-B1958FC9786E}"/>
              </a:ext>
            </a:extLst>
          </p:cNvPr>
          <p:cNvSpPr>
            <a:spLocks noChangeShapeType="1"/>
          </p:cNvSpPr>
          <p:nvPr/>
        </p:nvSpPr>
        <p:spPr bwMode="auto">
          <a:xfrm flipV="1">
            <a:off x="5486400" y="38862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5" name="Line 29">
            <a:extLst>
              <a:ext uri="{FF2B5EF4-FFF2-40B4-BE49-F238E27FC236}">
                <a16:creationId xmlns:a16="http://schemas.microsoft.com/office/drawing/2014/main" id="{02A90AAD-2693-4214-8F31-D1163D6D4DFD}"/>
              </a:ext>
            </a:extLst>
          </p:cNvPr>
          <p:cNvSpPr>
            <a:spLocks noChangeShapeType="1"/>
          </p:cNvSpPr>
          <p:nvPr/>
        </p:nvSpPr>
        <p:spPr bwMode="auto">
          <a:xfrm flipV="1">
            <a:off x="5486400" y="42672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6" name="Line 30">
            <a:extLst>
              <a:ext uri="{FF2B5EF4-FFF2-40B4-BE49-F238E27FC236}">
                <a16:creationId xmlns:a16="http://schemas.microsoft.com/office/drawing/2014/main" id="{15E547B8-027C-4645-B737-646A8AB825BF}"/>
              </a:ext>
            </a:extLst>
          </p:cNvPr>
          <p:cNvSpPr>
            <a:spLocks noChangeShapeType="1"/>
          </p:cNvSpPr>
          <p:nvPr/>
        </p:nvSpPr>
        <p:spPr bwMode="auto">
          <a:xfrm flipV="1">
            <a:off x="5486400" y="45720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7" name="Line 31">
            <a:extLst>
              <a:ext uri="{FF2B5EF4-FFF2-40B4-BE49-F238E27FC236}">
                <a16:creationId xmlns:a16="http://schemas.microsoft.com/office/drawing/2014/main" id="{57CA6E3A-A1E9-43A4-8774-53DB896EC165}"/>
              </a:ext>
            </a:extLst>
          </p:cNvPr>
          <p:cNvSpPr>
            <a:spLocks noChangeShapeType="1"/>
          </p:cNvSpPr>
          <p:nvPr/>
        </p:nvSpPr>
        <p:spPr bwMode="auto">
          <a:xfrm flipV="1">
            <a:off x="5486400" y="48768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8" name="Line 32">
            <a:extLst>
              <a:ext uri="{FF2B5EF4-FFF2-40B4-BE49-F238E27FC236}">
                <a16:creationId xmlns:a16="http://schemas.microsoft.com/office/drawing/2014/main" id="{9D8911EF-C47A-4984-B955-B8AAC019FA71}"/>
              </a:ext>
            </a:extLst>
          </p:cNvPr>
          <p:cNvSpPr>
            <a:spLocks noChangeShapeType="1"/>
          </p:cNvSpPr>
          <p:nvPr/>
        </p:nvSpPr>
        <p:spPr bwMode="auto">
          <a:xfrm flipV="1">
            <a:off x="5486400" y="5105400"/>
            <a:ext cx="68580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29" name="Rectangle 33">
            <a:extLst>
              <a:ext uri="{FF2B5EF4-FFF2-40B4-BE49-F238E27FC236}">
                <a16:creationId xmlns:a16="http://schemas.microsoft.com/office/drawing/2014/main" id="{2D8E40C2-466E-47B5-99ED-849E80AA4E49}"/>
              </a:ext>
            </a:extLst>
          </p:cNvPr>
          <p:cNvSpPr>
            <a:spLocks noChangeArrowheads="1"/>
          </p:cNvSpPr>
          <p:nvPr/>
        </p:nvSpPr>
        <p:spPr bwMode="auto">
          <a:xfrm rot="16200000" flipH="1">
            <a:off x="1986353" y="4571957"/>
            <a:ext cx="90409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Product</a:t>
            </a:r>
          </a:p>
        </p:txBody>
      </p:sp>
      <p:sp>
        <p:nvSpPr>
          <p:cNvPr id="55330" name="Rectangle 34">
            <a:extLst>
              <a:ext uri="{FF2B5EF4-FFF2-40B4-BE49-F238E27FC236}">
                <a16:creationId xmlns:a16="http://schemas.microsoft.com/office/drawing/2014/main" id="{9897EC36-8BD1-4C76-A2A7-22524BA6AF9C}"/>
              </a:ext>
            </a:extLst>
          </p:cNvPr>
          <p:cNvSpPr>
            <a:spLocks noChangeArrowheads="1"/>
          </p:cNvSpPr>
          <p:nvPr/>
        </p:nvSpPr>
        <p:spPr bwMode="auto">
          <a:xfrm rot="18720000">
            <a:off x="2210594" y="3014620"/>
            <a:ext cx="10652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Region</a:t>
            </a:r>
          </a:p>
        </p:txBody>
      </p:sp>
      <p:sp>
        <p:nvSpPr>
          <p:cNvPr id="55331" name="Rectangle 35">
            <a:extLst>
              <a:ext uri="{FF2B5EF4-FFF2-40B4-BE49-F238E27FC236}">
                <a16:creationId xmlns:a16="http://schemas.microsoft.com/office/drawing/2014/main" id="{6CE34022-6B47-4C15-A9FB-045E548019B5}"/>
              </a:ext>
            </a:extLst>
          </p:cNvPr>
          <p:cNvSpPr>
            <a:spLocks noChangeArrowheads="1"/>
          </p:cNvSpPr>
          <p:nvPr/>
        </p:nvSpPr>
        <p:spPr bwMode="auto">
          <a:xfrm>
            <a:off x="3641726" y="6003925"/>
            <a:ext cx="80150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Month</a:t>
            </a:r>
          </a:p>
        </p:txBody>
      </p:sp>
      <p:sp>
        <p:nvSpPr>
          <p:cNvPr id="55332" name="Line 36">
            <a:extLst>
              <a:ext uri="{FF2B5EF4-FFF2-40B4-BE49-F238E27FC236}">
                <a16:creationId xmlns:a16="http://schemas.microsoft.com/office/drawing/2014/main" id="{99FC08CC-9FC7-4C66-886F-E9D30677B2BF}"/>
              </a:ext>
            </a:extLst>
          </p:cNvPr>
          <p:cNvSpPr>
            <a:spLocks noChangeShapeType="1"/>
          </p:cNvSpPr>
          <p:nvPr/>
        </p:nvSpPr>
        <p:spPr bwMode="auto">
          <a:xfrm>
            <a:off x="5791200" y="35814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33" name="Line 37">
            <a:extLst>
              <a:ext uri="{FF2B5EF4-FFF2-40B4-BE49-F238E27FC236}">
                <a16:creationId xmlns:a16="http://schemas.microsoft.com/office/drawing/2014/main" id="{2AAD8A41-8E1A-47C5-B91C-6B7DE0EB0830}"/>
              </a:ext>
            </a:extLst>
          </p:cNvPr>
          <p:cNvSpPr>
            <a:spLocks noChangeShapeType="1"/>
          </p:cNvSpPr>
          <p:nvPr/>
        </p:nvSpPr>
        <p:spPr bwMode="auto">
          <a:xfrm flipV="1">
            <a:off x="4267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34" name="Rectangle 38">
            <a:extLst>
              <a:ext uri="{FF2B5EF4-FFF2-40B4-BE49-F238E27FC236}">
                <a16:creationId xmlns:a16="http://schemas.microsoft.com/office/drawing/2014/main" id="{59D2992D-337D-4E73-810E-9A73E2888F02}"/>
              </a:ext>
            </a:extLst>
          </p:cNvPr>
          <p:cNvSpPr>
            <a:spLocks noChangeArrowheads="1"/>
          </p:cNvSpPr>
          <p:nvPr/>
        </p:nvSpPr>
        <p:spPr bwMode="auto">
          <a:xfrm>
            <a:off x="6096000" y="2362200"/>
            <a:ext cx="4167936"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rPr>
              <a:t>Dimensions: </a:t>
            </a:r>
            <a:r>
              <a:rPr lang="en-US" altLang="en-US" sz="2000" b="1" i="1">
                <a:latin typeface="Times New Roman" panose="02020603050405020304" pitchFamily="18" charset="0"/>
              </a:rPr>
              <a:t>Product, Location, Time</a:t>
            </a:r>
          </a:p>
          <a:p>
            <a:pPr>
              <a:spcBef>
                <a:spcPct val="0"/>
              </a:spcBef>
              <a:buFontTx/>
              <a:buNone/>
            </a:pPr>
            <a:r>
              <a:rPr lang="en-US" altLang="en-US" sz="2000" b="1">
                <a:latin typeface="Times New Roman" panose="02020603050405020304" pitchFamily="18" charset="0"/>
              </a:rPr>
              <a:t>Hierarchical summarization paths</a:t>
            </a:r>
          </a:p>
        </p:txBody>
      </p:sp>
      <p:sp>
        <p:nvSpPr>
          <p:cNvPr id="55335" name="Rectangle 39">
            <a:extLst>
              <a:ext uri="{FF2B5EF4-FFF2-40B4-BE49-F238E27FC236}">
                <a16:creationId xmlns:a16="http://schemas.microsoft.com/office/drawing/2014/main" id="{70D39FA8-A086-491F-93A6-95C211916FFD}"/>
              </a:ext>
            </a:extLst>
          </p:cNvPr>
          <p:cNvSpPr>
            <a:spLocks noChangeArrowheads="1"/>
          </p:cNvSpPr>
          <p:nvPr/>
        </p:nvSpPr>
        <p:spPr bwMode="auto">
          <a:xfrm>
            <a:off x="6629400" y="3276601"/>
            <a:ext cx="3844642" cy="224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rPr>
              <a:t>Industry   Region         Year</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Category   Country  Quarter</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Product      City     Month    Week</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                   Office         Day</a:t>
            </a:r>
          </a:p>
        </p:txBody>
      </p:sp>
      <p:sp>
        <p:nvSpPr>
          <p:cNvPr id="55336" name="Line 40">
            <a:extLst>
              <a:ext uri="{FF2B5EF4-FFF2-40B4-BE49-F238E27FC236}">
                <a16:creationId xmlns:a16="http://schemas.microsoft.com/office/drawing/2014/main" id="{BD25982F-D8E4-4F31-B4BF-BAE1361A1F39}"/>
              </a:ext>
            </a:extLst>
          </p:cNvPr>
          <p:cNvSpPr>
            <a:spLocks noChangeShapeType="1"/>
          </p:cNvSpPr>
          <p:nvPr/>
        </p:nvSpPr>
        <p:spPr bwMode="auto">
          <a:xfrm>
            <a:off x="71628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37" name="Line 41">
            <a:extLst>
              <a:ext uri="{FF2B5EF4-FFF2-40B4-BE49-F238E27FC236}">
                <a16:creationId xmlns:a16="http://schemas.microsoft.com/office/drawing/2014/main" id="{ABF8BD60-527A-4AB2-94E1-963394950437}"/>
              </a:ext>
            </a:extLst>
          </p:cNvPr>
          <p:cNvSpPr>
            <a:spLocks noChangeShapeType="1"/>
          </p:cNvSpPr>
          <p:nvPr/>
        </p:nvSpPr>
        <p:spPr bwMode="auto">
          <a:xfrm>
            <a:off x="82296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38" name="Line 42">
            <a:extLst>
              <a:ext uri="{FF2B5EF4-FFF2-40B4-BE49-F238E27FC236}">
                <a16:creationId xmlns:a16="http://schemas.microsoft.com/office/drawing/2014/main" id="{D3EE3527-F979-4280-9102-4B2CE1BA3B2D}"/>
              </a:ext>
            </a:extLst>
          </p:cNvPr>
          <p:cNvSpPr>
            <a:spLocks noChangeShapeType="1"/>
          </p:cNvSpPr>
          <p:nvPr/>
        </p:nvSpPr>
        <p:spPr bwMode="auto">
          <a:xfrm>
            <a:off x="94488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39" name="Line 43">
            <a:extLst>
              <a:ext uri="{FF2B5EF4-FFF2-40B4-BE49-F238E27FC236}">
                <a16:creationId xmlns:a16="http://schemas.microsoft.com/office/drawing/2014/main" id="{80F7D3F5-9F63-442F-BBAA-134A76C5F982}"/>
              </a:ext>
            </a:extLst>
          </p:cNvPr>
          <p:cNvSpPr>
            <a:spLocks noChangeShapeType="1"/>
          </p:cNvSpPr>
          <p:nvPr/>
        </p:nvSpPr>
        <p:spPr bwMode="auto">
          <a:xfrm>
            <a:off x="7162800" y="4267200"/>
            <a:ext cx="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0" name="Line 44">
            <a:extLst>
              <a:ext uri="{FF2B5EF4-FFF2-40B4-BE49-F238E27FC236}">
                <a16:creationId xmlns:a16="http://schemas.microsoft.com/office/drawing/2014/main" id="{5D0D0A40-85B2-4495-B4AD-492ABC25DD70}"/>
              </a:ext>
            </a:extLst>
          </p:cNvPr>
          <p:cNvSpPr>
            <a:spLocks noChangeShapeType="1"/>
          </p:cNvSpPr>
          <p:nvPr/>
        </p:nvSpPr>
        <p:spPr bwMode="auto">
          <a:xfrm>
            <a:off x="8229600" y="42672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1" name="Line 45">
            <a:extLst>
              <a:ext uri="{FF2B5EF4-FFF2-40B4-BE49-F238E27FC236}">
                <a16:creationId xmlns:a16="http://schemas.microsoft.com/office/drawing/2014/main" id="{91AE80E8-71F4-4A5F-B804-48D0CF3DD865}"/>
              </a:ext>
            </a:extLst>
          </p:cNvPr>
          <p:cNvSpPr>
            <a:spLocks noChangeShapeType="1"/>
          </p:cNvSpPr>
          <p:nvPr/>
        </p:nvSpPr>
        <p:spPr bwMode="auto">
          <a:xfrm>
            <a:off x="8229600" y="48768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2" name="Line 46">
            <a:extLst>
              <a:ext uri="{FF2B5EF4-FFF2-40B4-BE49-F238E27FC236}">
                <a16:creationId xmlns:a16="http://schemas.microsoft.com/office/drawing/2014/main" id="{9436C631-12D7-4F5B-97B9-ABA60F92DCCB}"/>
              </a:ext>
            </a:extLst>
          </p:cNvPr>
          <p:cNvSpPr>
            <a:spLocks noChangeShapeType="1"/>
          </p:cNvSpPr>
          <p:nvPr/>
        </p:nvSpPr>
        <p:spPr bwMode="auto">
          <a:xfrm flipH="1">
            <a:off x="9144000" y="4267200"/>
            <a:ext cx="30480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3" name="Line 47">
            <a:extLst>
              <a:ext uri="{FF2B5EF4-FFF2-40B4-BE49-F238E27FC236}">
                <a16:creationId xmlns:a16="http://schemas.microsoft.com/office/drawing/2014/main" id="{6A6954CE-B332-4126-82DF-EF062405E3D5}"/>
              </a:ext>
            </a:extLst>
          </p:cNvPr>
          <p:cNvSpPr>
            <a:spLocks noChangeShapeType="1"/>
          </p:cNvSpPr>
          <p:nvPr/>
        </p:nvSpPr>
        <p:spPr bwMode="auto">
          <a:xfrm>
            <a:off x="9601200" y="3657600"/>
            <a:ext cx="53340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4" name="Line 48">
            <a:extLst>
              <a:ext uri="{FF2B5EF4-FFF2-40B4-BE49-F238E27FC236}">
                <a16:creationId xmlns:a16="http://schemas.microsoft.com/office/drawing/2014/main" id="{34F5DE89-3317-4CB2-8445-5552E699455A}"/>
              </a:ext>
            </a:extLst>
          </p:cNvPr>
          <p:cNvSpPr>
            <a:spLocks noChangeShapeType="1"/>
          </p:cNvSpPr>
          <p:nvPr/>
        </p:nvSpPr>
        <p:spPr bwMode="auto">
          <a:xfrm>
            <a:off x="9144000" y="4800600"/>
            <a:ext cx="3048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5345" name="Line 49">
            <a:extLst>
              <a:ext uri="{FF2B5EF4-FFF2-40B4-BE49-F238E27FC236}">
                <a16:creationId xmlns:a16="http://schemas.microsoft.com/office/drawing/2014/main" id="{1AE8DBC1-7AEE-4F75-B59F-0B687E996BBF}"/>
              </a:ext>
            </a:extLst>
          </p:cNvPr>
          <p:cNvSpPr>
            <a:spLocks noChangeShapeType="1"/>
          </p:cNvSpPr>
          <p:nvPr/>
        </p:nvSpPr>
        <p:spPr bwMode="auto">
          <a:xfrm flipH="1">
            <a:off x="9525000" y="4800600"/>
            <a:ext cx="3048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1" name="Footer Placeholder 50">
            <a:extLst>
              <a:ext uri="{FF2B5EF4-FFF2-40B4-BE49-F238E27FC236}">
                <a16:creationId xmlns:a16="http://schemas.microsoft.com/office/drawing/2014/main" id="{523EE982-34A4-42BC-ADB6-0545F1F7BD15}"/>
              </a:ext>
            </a:extLst>
          </p:cNvPr>
          <p:cNvSpPr>
            <a:spLocks noGrp="1"/>
          </p:cNvSpPr>
          <p:nvPr>
            <p:ph type="ftr" sz="quarter" idx="11"/>
          </p:nvPr>
        </p:nvSpPr>
        <p:spPr/>
        <p:txBody>
          <a:bodyPr/>
          <a:lstStyle/>
          <a:p>
            <a:pPr>
              <a:defRPr/>
            </a:pPr>
            <a:r>
              <a:rPr lang="en-US"/>
              <a:t> CSE LPU</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8A8C-2A11-4F4D-A233-A25A4421C5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013A8D-8E20-4110-AE60-261044CCCE1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A9178D0-5BCA-4ABD-89C9-5799DFBD38E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2754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10F1-965D-498C-B9EC-7E4743A2A47D}"/>
              </a:ext>
            </a:extLst>
          </p:cNvPr>
          <p:cNvSpPr>
            <a:spLocks noGrp="1"/>
          </p:cNvSpPr>
          <p:nvPr>
            <p:ph type="title"/>
          </p:nvPr>
        </p:nvSpPr>
        <p:spPr>
          <a:xfrm>
            <a:off x="516835" y="365125"/>
            <a:ext cx="10836965" cy="1325563"/>
          </a:xfrm>
        </p:spPr>
        <p:txBody>
          <a:bodyPr>
            <a:normAutofit fontScale="90000"/>
          </a:bodyPr>
          <a:lstStyle/>
          <a:p>
            <a:pPr algn="ctr"/>
            <a:r>
              <a:rPr lang="en-US" dirty="0"/>
              <a:t>Why a Data Warehouse is Separated from Operational Databases</a:t>
            </a:r>
            <a:br>
              <a:rPr lang="en-US" dirty="0"/>
            </a:br>
            <a:endParaRPr lang="en-IN" dirty="0"/>
          </a:p>
        </p:txBody>
      </p:sp>
      <p:sp>
        <p:nvSpPr>
          <p:cNvPr id="3" name="Content Placeholder 2">
            <a:extLst>
              <a:ext uri="{FF2B5EF4-FFF2-40B4-BE49-F238E27FC236}">
                <a16:creationId xmlns:a16="http://schemas.microsoft.com/office/drawing/2014/main" id="{FBFD6D39-4DBF-447B-98C9-D38DF3315649}"/>
              </a:ext>
            </a:extLst>
          </p:cNvPr>
          <p:cNvSpPr>
            <a:spLocks noGrp="1"/>
          </p:cNvSpPr>
          <p:nvPr>
            <p:ph idx="1"/>
          </p:nvPr>
        </p:nvSpPr>
        <p:spPr>
          <a:xfrm>
            <a:off x="251791" y="1351722"/>
            <a:ext cx="11767931" cy="5870713"/>
          </a:xfrm>
        </p:spPr>
        <p:txBody>
          <a:bodyPr>
            <a:normAutofit/>
          </a:bodyPr>
          <a:lstStyle/>
          <a:p>
            <a:pPr marL="0" indent="0">
              <a:buNone/>
            </a:pPr>
            <a:r>
              <a:rPr lang="en-US" dirty="0"/>
              <a:t>A data warehouses is kept separate from operational databases due to the following reasons −</a:t>
            </a:r>
          </a:p>
          <a:p>
            <a:r>
              <a:rPr lang="en-US" dirty="0"/>
              <a:t>An operational database is constructed for well-known tasks and workloads such as searching particular records, indexing, etc. In contract, data warehouse queries are often complex and they present a general form of data.</a:t>
            </a:r>
          </a:p>
          <a:p>
            <a:r>
              <a:rPr lang="en-US" dirty="0"/>
              <a:t>Operational databases support concurrent processing of multiple transactions. Concurrency control and recovery mechanisms are required for operational databases to ensure robustness and consistency of the database.</a:t>
            </a:r>
          </a:p>
          <a:p>
            <a:r>
              <a:rPr lang="en-US" dirty="0"/>
              <a:t>An operational database query allows to read and modify operations, while an OLAP query needs only </a:t>
            </a:r>
            <a:r>
              <a:rPr lang="en-US" b="1" dirty="0"/>
              <a:t>read only</a:t>
            </a:r>
            <a:r>
              <a:rPr lang="en-US" dirty="0"/>
              <a:t> access of stored data.</a:t>
            </a:r>
          </a:p>
          <a:p>
            <a:r>
              <a:rPr lang="en-US" dirty="0"/>
              <a:t>An operational database maintains current data. On the other hand, a data warehouse maintains historical data.</a:t>
            </a:r>
          </a:p>
          <a:p>
            <a:endParaRPr lang="en-IN" dirty="0"/>
          </a:p>
        </p:txBody>
      </p:sp>
    </p:spTree>
    <p:extLst>
      <p:ext uri="{BB962C8B-B14F-4D97-AF65-F5344CB8AC3E}">
        <p14:creationId xmlns:p14="http://schemas.microsoft.com/office/powerpoint/2010/main" val="212292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60D99-0FFB-4633-92A5-43A3F6E3F81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3218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BBF8-8747-4ADA-80B4-15172B1C5D4E}"/>
              </a:ext>
            </a:extLst>
          </p:cNvPr>
          <p:cNvSpPr>
            <a:spLocks noGrp="1"/>
          </p:cNvSpPr>
          <p:nvPr>
            <p:ph type="title"/>
          </p:nvPr>
        </p:nvSpPr>
        <p:spPr/>
        <p:txBody>
          <a:bodyPr/>
          <a:lstStyle/>
          <a:p>
            <a:r>
              <a:rPr lang="en-US" dirty="0"/>
              <a:t>Relational OLAP</a:t>
            </a:r>
            <a:endParaRPr lang="en-IN" dirty="0"/>
          </a:p>
        </p:txBody>
      </p:sp>
      <p:sp>
        <p:nvSpPr>
          <p:cNvPr id="3" name="Content Placeholder 2">
            <a:extLst>
              <a:ext uri="{FF2B5EF4-FFF2-40B4-BE49-F238E27FC236}">
                <a16:creationId xmlns:a16="http://schemas.microsoft.com/office/drawing/2014/main" id="{F7A8B2F1-8952-49B6-9388-F2EB030260FF}"/>
              </a:ext>
            </a:extLst>
          </p:cNvPr>
          <p:cNvSpPr>
            <a:spLocks noGrp="1"/>
          </p:cNvSpPr>
          <p:nvPr>
            <p:ph idx="1"/>
          </p:nvPr>
        </p:nvSpPr>
        <p:spPr/>
        <p:txBody>
          <a:bodyPr/>
          <a:lstStyle/>
          <a:p>
            <a:r>
              <a:rPr lang="en-US" dirty="0"/>
              <a:t>ROLAP servers are placed between relational back-end server and client front-end tools. To store and manage warehouse data, ROLAP uses relational or extended-relational DBMS.</a:t>
            </a:r>
          </a:p>
          <a:p>
            <a:pPr marL="0" indent="0">
              <a:buNone/>
            </a:pPr>
            <a:r>
              <a:rPr lang="en-US" dirty="0"/>
              <a:t>ROLAP includes the following −</a:t>
            </a:r>
          </a:p>
          <a:p>
            <a:r>
              <a:rPr lang="en-US" dirty="0"/>
              <a:t>Implementation of aggregation navigation logic.</a:t>
            </a:r>
          </a:p>
          <a:p>
            <a:r>
              <a:rPr lang="en-US" dirty="0"/>
              <a:t>Optimization for each DBMS back end.</a:t>
            </a:r>
          </a:p>
          <a:p>
            <a:r>
              <a:rPr lang="en-US" dirty="0"/>
              <a:t>Additional tools and services</a:t>
            </a:r>
          </a:p>
          <a:p>
            <a:endParaRPr lang="en-IN" dirty="0"/>
          </a:p>
        </p:txBody>
      </p:sp>
    </p:spTree>
    <p:extLst>
      <p:ext uri="{BB962C8B-B14F-4D97-AF65-F5344CB8AC3E}">
        <p14:creationId xmlns:p14="http://schemas.microsoft.com/office/powerpoint/2010/main" val="30649968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D40FE-6514-4EBF-83EA-316346E0641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41367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2B07F1-A0C7-4130-88EB-EB7EBD3925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67366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13B69F-1DB1-4ED9-B73A-7FCAC683DF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73440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EB67-D7F1-49AE-BA26-F79E1765A5AF}"/>
              </a:ext>
            </a:extLst>
          </p:cNvPr>
          <p:cNvSpPr>
            <a:spLocks noGrp="1"/>
          </p:cNvSpPr>
          <p:nvPr>
            <p:ph type="title"/>
          </p:nvPr>
        </p:nvSpPr>
        <p:spPr/>
        <p:txBody>
          <a:bodyPr/>
          <a:lstStyle/>
          <a:p>
            <a:r>
              <a:rPr lang="en-US" dirty="0"/>
              <a:t>Hybrid OLAP</a:t>
            </a:r>
            <a:br>
              <a:rPr lang="en-US" dirty="0"/>
            </a:br>
            <a:endParaRPr lang="en-IN" dirty="0"/>
          </a:p>
        </p:txBody>
      </p:sp>
      <p:sp>
        <p:nvSpPr>
          <p:cNvPr id="3" name="Content Placeholder 2">
            <a:extLst>
              <a:ext uri="{FF2B5EF4-FFF2-40B4-BE49-F238E27FC236}">
                <a16:creationId xmlns:a16="http://schemas.microsoft.com/office/drawing/2014/main" id="{D7CB4DA4-0FB1-42C8-AE0F-42B0DB52BEEA}"/>
              </a:ext>
            </a:extLst>
          </p:cNvPr>
          <p:cNvSpPr>
            <a:spLocks noGrp="1"/>
          </p:cNvSpPr>
          <p:nvPr>
            <p:ph idx="1"/>
          </p:nvPr>
        </p:nvSpPr>
        <p:spPr/>
        <p:txBody>
          <a:bodyPr/>
          <a:lstStyle/>
          <a:p>
            <a:r>
              <a:rPr lang="en-US" dirty="0"/>
              <a:t>Hybrid OLAP is a combination of both ROLAP and MOLAP. </a:t>
            </a:r>
          </a:p>
          <a:p>
            <a:r>
              <a:rPr lang="en-US" dirty="0"/>
              <a:t>It offers higher scalability of ROLAP and faster computation of MOLAP. </a:t>
            </a:r>
          </a:p>
          <a:p>
            <a:r>
              <a:rPr lang="en-US" dirty="0"/>
              <a:t>HOLAP servers allows to store the large data volumes of detailed information. </a:t>
            </a:r>
          </a:p>
          <a:p>
            <a:r>
              <a:rPr lang="en-US" dirty="0"/>
              <a:t>The aggregations are stored separately in MOLAP store</a:t>
            </a:r>
          </a:p>
          <a:p>
            <a:endParaRPr lang="en-IN" dirty="0"/>
          </a:p>
        </p:txBody>
      </p:sp>
    </p:spTree>
    <p:extLst>
      <p:ext uri="{BB962C8B-B14F-4D97-AF65-F5344CB8AC3E}">
        <p14:creationId xmlns:p14="http://schemas.microsoft.com/office/powerpoint/2010/main" val="403577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C5BC36-37B7-40D1-AB40-66D1B372812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3874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6AE7F9-FCA2-44D1-BC0C-D19CE823526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6370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29EDD-99BD-484F-9B06-C5BEA3D91EE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2577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2E87A-8551-489D-A761-7DC9EEC7CC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79233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7C33-EC8E-49B4-8ACE-1BCA69DB2172}"/>
              </a:ext>
            </a:extLst>
          </p:cNvPr>
          <p:cNvSpPr>
            <a:spLocks noGrp="1"/>
          </p:cNvSpPr>
          <p:nvPr>
            <p:ph type="title"/>
          </p:nvPr>
        </p:nvSpPr>
        <p:spPr>
          <a:xfrm>
            <a:off x="838200" y="17364"/>
            <a:ext cx="10515600" cy="990709"/>
          </a:xfrm>
        </p:spPr>
        <p:txBody>
          <a:bodyPr/>
          <a:lstStyle/>
          <a:p>
            <a:pPr algn="ctr"/>
            <a:r>
              <a:rPr lang="en-IN" dirty="0"/>
              <a:t>Data Warehouse Features</a:t>
            </a:r>
          </a:p>
        </p:txBody>
      </p:sp>
      <p:sp>
        <p:nvSpPr>
          <p:cNvPr id="3" name="Content Placeholder 2">
            <a:extLst>
              <a:ext uri="{FF2B5EF4-FFF2-40B4-BE49-F238E27FC236}">
                <a16:creationId xmlns:a16="http://schemas.microsoft.com/office/drawing/2014/main" id="{7E50A5A4-D2D5-40F7-BC09-66D5A776DBE4}"/>
              </a:ext>
            </a:extLst>
          </p:cNvPr>
          <p:cNvSpPr>
            <a:spLocks noGrp="1"/>
          </p:cNvSpPr>
          <p:nvPr>
            <p:ph idx="1"/>
          </p:nvPr>
        </p:nvSpPr>
        <p:spPr>
          <a:xfrm>
            <a:off x="220717" y="834887"/>
            <a:ext cx="11133083" cy="6400800"/>
          </a:xfrm>
        </p:spPr>
        <p:txBody>
          <a:bodyPr>
            <a:normAutofit fontScale="92500" lnSpcReduction="10000"/>
          </a:bodyPr>
          <a:lstStyle/>
          <a:p>
            <a:r>
              <a:rPr lang="en-US" b="1" dirty="0"/>
              <a:t>Subject Oriented</a:t>
            </a:r>
            <a:r>
              <a:rPr lang="en-US" dirty="0"/>
              <a:t> − A data warehouse is subject oriented because it provides information around a subject rather than the organization's ongoing operations. These subjects can be product, customers, suppliers, sales, revenue, etc. A data warehouse does not focus on the ongoing operations, rather it focuses on modelling and analysis of data for decision making.</a:t>
            </a:r>
          </a:p>
          <a:p>
            <a:r>
              <a:rPr lang="en-US" b="1" dirty="0"/>
              <a:t>Integrated</a:t>
            </a:r>
            <a:r>
              <a:rPr lang="en-US" dirty="0"/>
              <a:t> − A data warehouse is constructed by integrating data from heterogeneous sources such as relational databases, flat files, etc. This integration enhances the effective analysis of data.</a:t>
            </a:r>
          </a:p>
          <a:p>
            <a:r>
              <a:rPr lang="en-US" b="1" dirty="0"/>
              <a:t>Time Variant</a:t>
            </a:r>
            <a:r>
              <a:rPr lang="en-US" dirty="0"/>
              <a:t> − The data collected in a data warehouse is identified with a particular time period. The data in a data warehouse provides information from the historical point of view.</a:t>
            </a:r>
          </a:p>
          <a:p>
            <a:r>
              <a:rPr lang="en-US" b="1" dirty="0"/>
              <a:t>Non-volatile</a:t>
            </a:r>
            <a:r>
              <a:rPr lang="en-US" dirty="0"/>
              <a:t> − Non-volatile means the previous data is not erased when new data is added to it. A data warehouse is kept separate from the operational database and therefore frequent changes in operational database is not reflected in the data warehouse.</a:t>
            </a:r>
          </a:p>
          <a:p>
            <a:pPr marL="0" indent="0">
              <a:buNone/>
            </a:pPr>
            <a:r>
              <a:rPr lang="en-US" b="1" dirty="0"/>
              <a:t>Note</a:t>
            </a:r>
            <a:r>
              <a:rPr lang="en-US" dirty="0"/>
              <a:t> − A data warehouse does not require transaction processing, recovery, and concurrency controls, because it is physically stored and separate from the operational database.</a:t>
            </a:r>
          </a:p>
        </p:txBody>
      </p:sp>
    </p:spTree>
    <p:extLst>
      <p:ext uri="{BB962C8B-B14F-4D97-AF65-F5344CB8AC3E}">
        <p14:creationId xmlns:p14="http://schemas.microsoft.com/office/powerpoint/2010/main" val="3766062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F3218-539D-44C6-9963-56D1014F14E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04167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AAF768A7-632E-4449-ABF6-2805003792DA}"/>
              </a:ext>
            </a:extLst>
          </p:cNvPr>
          <p:cNvSpPr>
            <a:spLocks noGrp="1"/>
          </p:cNvSpPr>
          <p:nvPr>
            <p:ph type="title"/>
          </p:nvPr>
        </p:nvSpPr>
        <p:spPr>
          <a:xfrm>
            <a:off x="2602394" y="19877"/>
            <a:ext cx="7239000" cy="838200"/>
          </a:xfrm>
        </p:spPr>
        <p:txBody>
          <a:bodyPr vert="horz" lIns="92075" tIns="46038" rIns="92075" bIns="46038" rtlCol="0" anchor="ctr">
            <a:normAutofit/>
          </a:bodyPr>
          <a:lstStyle/>
          <a:p>
            <a:pPr eaLnBrk="1" hangingPunct="1"/>
            <a:r>
              <a:rPr lang="en-US" altLang="en-US" dirty="0"/>
              <a:t>Typical OLAP Operations</a:t>
            </a:r>
          </a:p>
        </p:txBody>
      </p:sp>
      <p:sp>
        <p:nvSpPr>
          <p:cNvPr id="61443" name="Rectangle 1027">
            <a:extLst>
              <a:ext uri="{FF2B5EF4-FFF2-40B4-BE49-F238E27FC236}">
                <a16:creationId xmlns:a16="http://schemas.microsoft.com/office/drawing/2014/main" id="{50EDE468-5B3D-4CF8-ABFD-27E51B023DF9}"/>
              </a:ext>
            </a:extLst>
          </p:cNvPr>
          <p:cNvSpPr>
            <a:spLocks noGrp="1"/>
          </p:cNvSpPr>
          <p:nvPr>
            <p:ph sz="quarter" idx="1"/>
          </p:nvPr>
        </p:nvSpPr>
        <p:spPr>
          <a:xfrm>
            <a:off x="212035" y="858077"/>
            <a:ext cx="11304103" cy="5741505"/>
          </a:xfrm>
        </p:spPr>
        <p:txBody>
          <a:bodyPr vert="horz" lIns="92075" tIns="46038" rIns="92075" bIns="46038" rtlCol="0">
            <a:normAutofit/>
          </a:bodyPr>
          <a:lstStyle/>
          <a:p>
            <a:r>
              <a:rPr lang="en-US" sz="2400" dirty="0"/>
              <a:t>Since OLAP servers are based on multidimensional view of data, we will discuss OLAP operations in multidimensional data.</a:t>
            </a:r>
            <a:endParaRPr lang="en-US" altLang="en-US" sz="2400" b="1" dirty="0">
              <a:solidFill>
                <a:schemeClr val="hlink"/>
              </a:solidFill>
            </a:endParaRPr>
          </a:p>
          <a:p>
            <a:pPr eaLnBrk="1" hangingPunct="1"/>
            <a:r>
              <a:rPr lang="en-US" altLang="en-US" sz="2400" dirty="0">
                <a:solidFill>
                  <a:schemeClr val="hlink"/>
                </a:solidFill>
              </a:rPr>
              <a:t>Roll up (drill-up):</a:t>
            </a:r>
            <a:r>
              <a:rPr lang="en-US" altLang="en-US" sz="2400" dirty="0"/>
              <a:t> summarize data</a:t>
            </a:r>
          </a:p>
          <a:p>
            <a:pPr lvl="1" eaLnBrk="1" hangingPunct="1"/>
            <a:r>
              <a:rPr lang="en-US" altLang="en-US" i="1" dirty="0"/>
              <a:t>by climbing up hierarchy or by dimension reduction</a:t>
            </a:r>
            <a:endParaRPr lang="en-US" altLang="en-US" dirty="0"/>
          </a:p>
          <a:p>
            <a:pPr eaLnBrk="1" hangingPunct="1"/>
            <a:r>
              <a:rPr lang="en-US" altLang="en-US" sz="2400" dirty="0">
                <a:solidFill>
                  <a:schemeClr val="hlink"/>
                </a:solidFill>
              </a:rPr>
              <a:t>Drill down (roll down):</a:t>
            </a:r>
            <a:r>
              <a:rPr lang="en-US" altLang="en-US" sz="2400" dirty="0"/>
              <a:t> reverse of roll-up</a:t>
            </a:r>
          </a:p>
          <a:p>
            <a:pPr lvl="1" eaLnBrk="1" hangingPunct="1"/>
            <a:r>
              <a:rPr lang="en-US" altLang="en-US" i="1" dirty="0"/>
              <a:t>from higher level summary to lower level summary or detailed data, or introducing new dimensions</a:t>
            </a:r>
          </a:p>
          <a:p>
            <a:pPr eaLnBrk="1" hangingPunct="1"/>
            <a:r>
              <a:rPr lang="en-US" altLang="en-US" sz="2400" dirty="0">
                <a:solidFill>
                  <a:schemeClr val="hlink"/>
                </a:solidFill>
              </a:rPr>
              <a:t>Slice and dice:</a:t>
            </a:r>
            <a:r>
              <a:rPr lang="en-US" altLang="en-US" sz="2400" dirty="0"/>
              <a:t> </a:t>
            </a:r>
            <a:r>
              <a:rPr lang="en-US" altLang="en-US" sz="2400" i="1" dirty="0"/>
              <a:t>project and select</a:t>
            </a:r>
            <a:r>
              <a:rPr lang="en-US" altLang="en-US" sz="2400" dirty="0"/>
              <a:t> </a:t>
            </a:r>
          </a:p>
          <a:p>
            <a:pPr eaLnBrk="1" hangingPunct="1"/>
            <a:r>
              <a:rPr lang="en-US" altLang="en-US" sz="2400" dirty="0">
                <a:solidFill>
                  <a:schemeClr val="hlink"/>
                </a:solidFill>
              </a:rPr>
              <a:t>Pivot (rotate):</a:t>
            </a:r>
            <a:r>
              <a:rPr lang="en-US" altLang="en-US" sz="2400" dirty="0"/>
              <a:t> </a:t>
            </a:r>
          </a:p>
          <a:p>
            <a:pPr lvl="1" eaLnBrk="1" hangingPunct="1"/>
            <a:r>
              <a:rPr lang="en-US" altLang="en-US" i="1" dirty="0"/>
              <a:t>reorient the cube, visualization, 3D to series of 2D planes</a:t>
            </a:r>
          </a:p>
          <a:p>
            <a:pPr eaLnBrk="1" hangingPunct="1"/>
            <a:r>
              <a:rPr lang="en-US" altLang="en-US" sz="2400" dirty="0"/>
              <a:t>Other operations</a:t>
            </a:r>
          </a:p>
          <a:p>
            <a:pPr lvl="1" eaLnBrk="1" hangingPunct="1"/>
            <a:r>
              <a:rPr lang="en-US" altLang="en-US" i="1" dirty="0">
                <a:solidFill>
                  <a:schemeClr val="hlink"/>
                </a:solidFill>
              </a:rPr>
              <a:t>drill across:</a:t>
            </a:r>
            <a:r>
              <a:rPr lang="en-US" altLang="en-US" i="1" dirty="0"/>
              <a:t> involving (across) more than one fact table</a:t>
            </a:r>
            <a:endParaRPr lang="en-US" altLang="en-US" dirty="0"/>
          </a:p>
          <a:p>
            <a:pPr lvl="1" eaLnBrk="1" hangingPunct="1"/>
            <a:r>
              <a:rPr lang="en-US" altLang="en-US" i="1" dirty="0">
                <a:solidFill>
                  <a:schemeClr val="hlink"/>
                </a:solidFill>
              </a:rPr>
              <a:t>drill through:</a:t>
            </a:r>
            <a:r>
              <a:rPr lang="en-US" altLang="en-US" i="1" dirty="0"/>
              <a:t> through the bottom level of the cube to its back-end relational tables (using SQL)</a:t>
            </a:r>
            <a:endParaRPr lang="en-US" altLang="en-US" dirty="0"/>
          </a:p>
        </p:txBody>
      </p:sp>
      <p:sp>
        <p:nvSpPr>
          <p:cNvPr id="5" name="Footer Placeholder 4">
            <a:extLst>
              <a:ext uri="{FF2B5EF4-FFF2-40B4-BE49-F238E27FC236}">
                <a16:creationId xmlns:a16="http://schemas.microsoft.com/office/drawing/2014/main" id="{1370328C-69F2-44DA-AFA3-BA9D3E05EB2E}"/>
              </a:ext>
            </a:extLst>
          </p:cNvPr>
          <p:cNvSpPr>
            <a:spLocks noGrp="1"/>
          </p:cNvSpPr>
          <p:nvPr>
            <p:ph type="ftr" sz="quarter" idx="11"/>
          </p:nvPr>
        </p:nvSpPr>
        <p:spPr/>
        <p:txBody>
          <a:bodyPr/>
          <a:lstStyle/>
          <a:p>
            <a:pPr>
              <a:defRPr/>
            </a:pPr>
            <a:r>
              <a:rPr lang="en-US"/>
              <a:t> CSE LPU</a:t>
            </a:r>
          </a:p>
        </p:txBody>
      </p:sp>
    </p:spTree>
    <p:extLst>
      <p:ext uri="{BB962C8B-B14F-4D97-AF65-F5344CB8AC3E}">
        <p14:creationId xmlns:p14="http://schemas.microsoft.com/office/powerpoint/2010/main" val="74786151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6AAAA-C372-45D1-8D2A-CFC1AFF393BC}"/>
              </a:ext>
            </a:extLst>
          </p:cNvPr>
          <p:cNvSpPr>
            <a:spLocks noGrp="1"/>
          </p:cNvSpPr>
          <p:nvPr>
            <p:ph idx="1"/>
          </p:nvPr>
        </p:nvSpPr>
        <p:spPr>
          <a:xfrm>
            <a:off x="0" y="0"/>
            <a:ext cx="6692348" cy="6957391"/>
          </a:xfrm>
        </p:spPr>
        <p:txBody>
          <a:bodyPr>
            <a:normAutofit fontScale="92500" lnSpcReduction="10000"/>
          </a:bodyPr>
          <a:lstStyle/>
          <a:p>
            <a:pPr marL="0" indent="0">
              <a:buNone/>
            </a:pPr>
            <a:r>
              <a:rPr lang="en-US" sz="3900" b="1" dirty="0"/>
              <a:t>1) Roll-up</a:t>
            </a:r>
          </a:p>
          <a:p>
            <a:r>
              <a:rPr lang="en-US" dirty="0"/>
              <a:t>Roll-up performs aggregation on a data cube in any of the following ways −</a:t>
            </a:r>
          </a:p>
          <a:p>
            <a:r>
              <a:rPr lang="en-US" dirty="0"/>
              <a:t>By climbing up a concept hierarchy for a dimension</a:t>
            </a:r>
          </a:p>
          <a:p>
            <a:r>
              <a:rPr lang="en-US" dirty="0"/>
              <a:t>By dimension reduction</a:t>
            </a:r>
          </a:p>
          <a:p>
            <a:r>
              <a:rPr lang="en-US" dirty="0"/>
              <a:t>Roll-up is performed by climbing up a concept hierarchy for the dimension location.</a:t>
            </a:r>
          </a:p>
          <a:p>
            <a:r>
              <a:rPr lang="en-US" dirty="0"/>
              <a:t>Initially the concept hierarchy was "street &lt; city &lt; province &lt; country".</a:t>
            </a:r>
          </a:p>
          <a:p>
            <a:r>
              <a:rPr lang="en-US" dirty="0"/>
              <a:t>On rolling up, the data is aggregated by ascending the location hierarchy from the level of city to the level of country.</a:t>
            </a:r>
          </a:p>
          <a:p>
            <a:r>
              <a:rPr lang="en-US" dirty="0"/>
              <a:t>The data is grouped into cities rather than countries.</a:t>
            </a:r>
          </a:p>
          <a:p>
            <a:r>
              <a:rPr lang="en-US" dirty="0"/>
              <a:t>When roll-up is performed, one or more dimensions from the data cube are removed.</a:t>
            </a:r>
          </a:p>
          <a:p>
            <a:endParaRPr lang="en-IN" dirty="0"/>
          </a:p>
        </p:txBody>
      </p:sp>
      <p:pic>
        <p:nvPicPr>
          <p:cNvPr id="4" name="Picture 2" descr="Roll-up">
            <a:extLst>
              <a:ext uri="{FF2B5EF4-FFF2-40B4-BE49-F238E27FC236}">
                <a16:creationId xmlns:a16="http://schemas.microsoft.com/office/drawing/2014/main" id="{538FBC6C-7140-472C-A42E-E0C3190E8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557" y="265734"/>
            <a:ext cx="5751443" cy="659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690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CC6C-093C-468C-A7A7-65CEA30E4C86}"/>
              </a:ext>
            </a:extLst>
          </p:cNvPr>
          <p:cNvSpPr>
            <a:spLocks noGrp="1"/>
          </p:cNvSpPr>
          <p:nvPr>
            <p:ph idx="1"/>
          </p:nvPr>
        </p:nvSpPr>
        <p:spPr>
          <a:xfrm>
            <a:off x="0" y="159026"/>
            <a:ext cx="6387548" cy="6698974"/>
          </a:xfrm>
        </p:spPr>
        <p:txBody>
          <a:bodyPr>
            <a:normAutofit fontScale="92500" lnSpcReduction="20000"/>
          </a:bodyPr>
          <a:lstStyle/>
          <a:p>
            <a:pPr marL="0" indent="0">
              <a:buNone/>
            </a:pPr>
            <a:r>
              <a:rPr lang="en-US" sz="3900" b="1" dirty="0"/>
              <a:t>2) Drill-down</a:t>
            </a:r>
          </a:p>
          <a:p>
            <a:r>
              <a:rPr lang="en-US" dirty="0"/>
              <a:t>Drill-down is the reverse operation of roll-up. It is performed by either of the following ways −</a:t>
            </a:r>
          </a:p>
          <a:p>
            <a:r>
              <a:rPr lang="en-US" dirty="0"/>
              <a:t>By stepping down a concept hierarchy for a dimension</a:t>
            </a:r>
          </a:p>
          <a:p>
            <a:r>
              <a:rPr lang="en-US" dirty="0"/>
              <a:t>By introducing a new dimension.</a:t>
            </a:r>
          </a:p>
          <a:p>
            <a:r>
              <a:rPr lang="en-US" dirty="0"/>
              <a:t>Drill-down is performed by stepping down a concept hierarchy for the dimension time.</a:t>
            </a:r>
          </a:p>
          <a:p>
            <a:r>
              <a:rPr lang="en-US" dirty="0"/>
              <a:t>Initially the concept hierarchy was "day &lt; month &lt; quarter &lt; year."</a:t>
            </a:r>
          </a:p>
          <a:p>
            <a:r>
              <a:rPr lang="en-US" dirty="0"/>
              <a:t>On drilling down, the time dimension is descended from the level of quarter to the level of month.</a:t>
            </a:r>
          </a:p>
          <a:p>
            <a:r>
              <a:rPr lang="en-US" dirty="0"/>
              <a:t>When drill-down is performed, one or more dimensions from the data cube are added.</a:t>
            </a:r>
          </a:p>
          <a:p>
            <a:r>
              <a:rPr lang="en-US" dirty="0"/>
              <a:t>It navigates the data from less detailed data to highly detailed data.</a:t>
            </a:r>
          </a:p>
          <a:p>
            <a:endParaRPr lang="en-IN" dirty="0"/>
          </a:p>
        </p:txBody>
      </p:sp>
      <p:pic>
        <p:nvPicPr>
          <p:cNvPr id="2050" name="Picture 2" descr="Drill-Down">
            <a:extLst>
              <a:ext uri="{FF2B5EF4-FFF2-40B4-BE49-F238E27FC236}">
                <a16:creationId xmlns:a16="http://schemas.microsoft.com/office/drawing/2014/main" id="{F4F832AA-2B2D-41C5-BC81-B0177415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663" y="2063750"/>
            <a:ext cx="52197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33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B38E3-DADC-4D80-9BCE-F4A93288B756}"/>
              </a:ext>
            </a:extLst>
          </p:cNvPr>
          <p:cNvSpPr>
            <a:spLocks noGrp="1"/>
          </p:cNvSpPr>
          <p:nvPr>
            <p:ph idx="1"/>
          </p:nvPr>
        </p:nvSpPr>
        <p:spPr>
          <a:xfrm>
            <a:off x="238540" y="331304"/>
            <a:ext cx="5989982" cy="5845659"/>
          </a:xfrm>
        </p:spPr>
        <p:txBody>
          <a:bodyPr>
            <a:normAutofit/>
          </a:bodyPr>
          <a:lstStyle/>
          <a:p>
            <a:pPr marL="0" indent="0">
              <a:buNone/>
            </a:pPr>
            <a:r>
              <a:rPr lang="en-US" sz="4400" dirty="0"/>
              <a:t>3) Slice</a:t>
            </a:r>
          </a:p>
          <a:p>
            <a:r>
              <a:rPr lang="en-US" dirty="0"/>
              <a:t>The slice operation selects one particular dimension from a given cube and provides a new sub-cube. Consider the following diagram that shows how slice works.</a:t>
            </a:r>
          </a:p>
          <a:p>
            <a:r>
              <a:rPr lang="en-US" dirty="0"/>
              <a:t>Here Slice is performed for the dimension "time" using the criterion time = "Q1".</a:t>
            </a:r>
          </a:p>
          <a:p>
            <a:r>
              <a:rPr lang="en-US" dirty="0"/>
              <a:t>It will form a new sub-cube by selecting one or more dimensions.</a:t>
            </a:r>
          </a:p>
          <a:p>
            <a:endParaRPr lang="en-US" dirty="0"/>
          </a:p>
          <a:p>
            <a:endParaRPr lang="en-IN" dirty="0"/>
          </a:p>
        </p:txBody>
      </p:sp>
      <p:pic>
        <p:nvPicPr>
          <p:cNvPr id="4098" name="Picture 2" descr="Slice">
            <a:extLst>
              <a:ext uri="{FF2B5EF4-FFF2-40B4-BE49-F238E27FC236}">
                <a16:creationId xmlns:a16="http://schemas.microsoft.com/office/drawing/2014/main" id="{8C0BBDDF-3383-44EA-83F7-CD6C64890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540" y="331304"/>
            <a:ext cx="5857460" cy="636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48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A6566-8449-4960-B58A-0E37B9B65E4C}"/>
              </a:ext>
            </a:extLst>
          </p:cNvPr>
          <p:cNvSpPr>
            <a:spLocks noGrp="1"/>
          </p:cNvSpPr>
          <p:nvPr>
            <p:ph idx="1"/>
          </p:nvPr>
        </p:nvSpPr>
        <p:spPr>
          <a:xfrm>
            <a:off x="172277" y="344556"/>
            <a:ext cx="6016487" cy="6374295"/>
          </a:xfrm>
        </p:spPr>
        <p:txBody>
          <a:bodyPr>
            <a:normAutofit/>
          </a:bodyPr>
          <a:lstStyle/>
          <a:p>
            <a:pPr marL="0" indent="0">
              <a:buNone/>
            </a:pPr>
            <a:r>
              <a:rPr lang="en-US" sz="4400" b="1" dirty="0"/>
              <a:t>3) Dice</a:t>
            </a:r>
          </a:p>
          <a:p>
            <a:r>
              <a:rPr lang="en-US" dirty="0"/>
              <a:t>Dice selects two or more dimensions from a given cube and provides a new sub-cube. Consider the following diagram that shows the dice operation.</a:t>
            </a:r>
          </a:p>
          <a:p>
            <a:r>
              <a:rPr lang="en-US" dirty="0"/>
              <a:t>The dice operation on the cube based on the following selection criteria involves three dimensions.</a:t>
            </a:r>
          </a:p>
          <a:p>
            <a:r>
              <a:rPr lang="en-US" dirty="0"/>
              <a:t>(location = "Toronto" or "Vancouver")</a:t>
            </a:r>
          </a:p>
          <a:p>
            <a:r>
              <a:rPr lang="en-US" dirty="0"/>
              <a:t>(time = "Q1" or "Q2")</a:t>
            </a:r>
          </a:p>
          <a:p>
            <a:r>
              <a:rPr lang="en-US" dirty="0"/>
              <a:t>(item =" Mobile" or "Modem")</a:t>
            </a:r>
          </a:p>
          <a:p>
            <a:endParaRPr lang="en-IN" dirty="0"/>
          </a:p>
        </p:txBody>
      </p:sp>
      <p:pic>
        <p:nvPicPr>
          <p:cNvPr id="5122" name="Picture 2" descr="Dice">
            <a:extLst>
              <a:ext uri="{FF2B5EF4-FFF2-40B4-BE49-F238E27FC236}">
                <a16:creationId xmlns:a16="http://schemas.microsoft.com/office/drawing/2014/main" id="{1EED6691-5422-43B5-A316-1CACA3C3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50574"/>
            <a:ext cx="5923723" cy="604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303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9DB2C2-5934-4464-A3EC-F3E590A40C96}"/>
              </a:ext>
            </a:extLst>
          </p:cNvPr>
          <p:cNvSpPr>
            <a:spLocks noGrp="1"/>
          </p:cNvSpPr>
          <p:nvPr>
            <p:ph idx="1"/>
          </p:nvPr>
        </p:nvSpPr>
        <p:spPr>
          <a:xfrm>
            <a:off x="463826" y="439910"/>
            <a:ext cx="4969565" cy="5978180"/>
          </a:xfrm>
        </p:spPr>
        <p:txBody>
          <a:bodyPr>
            <a:normAutofit/>
          </a:bodyPr>
          <a:lstStyle/>
          <a:p>
            <a:pPr marL="0" indent="0">
              <a:buNone/>
            </a:pPr>
            <a:r>
              <a:rPr lang="en-US" sz="4400" b="1" dirty="0"/>
              <a:t>5) Pivot</a:t>
            </a:r>
          </a:p>
          <a:p>
            <a:r>
              <a:rPr lang="en-US" dirty="0"/>
              <a:t>The pivot operation is also known as rotation.</a:t>
            </a:r>
          </a:p>
          <a:p>
            <a:r>
              <a:rPr lang="en-US" dirty="0"/>
              <a:t> It rotates the data axes in view in order to provide an alternative presentation of data. </a:t>
            </a:r>
          </a:p>
          <a:p>
            <a:pPr marL="0" indent="0">
              <a:buNone/>
            </a:pPr>
            <a:endParaRPr lang="en-US" dirty="0"/>
          </a:p>
          <a:p>
            <a:endParaRPr lang="en-IN" dirty="0"/>
          </a:p>
        </p:txBody>
      </p:sp>
      <p:pic>
        <p:nvPicPr>
          <p:cNvPr id="6146" name="Picture 2" descr="Pivot">
            <a:extLst>
              <a:ext uri="{FF2B5EF4-FFF2-40B4-BE49-F238E27FC236}">
                <a16:creationId xmlns:a16="http://schemas.microsoft.com/office/drawing/2014/main" id="{5933889A-098C-4A71-91A7-274133291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391" y="265043"/>
            <a:ext cx="6758609" cy="649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993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F3DF2266-C640-4BFC-8298-5E075E3231E4}"/>
              </a:ext>
            </a:extLst>
          </p:cNvPr>
          <p:cNvSpPr>
            <a:spLocks noGrp="1"/>
          </p:cNvSpPr>
          <p:nvPr>
            <p:ph type="title"/>
          </p:nvPr>
        </p:nvSpPr>
        <p:spPr/>
        <p:txBody>
          <a:bodyPr>
            <a:normAutofit/>
          </a:bodyPr>
          <a:lstStyle/>
          <a:p>
            <a:pPr algn="ctr"/>
            <a:r>
              <a:rPr lang="en-US" altLang="en-US" sz="5400" b="1" dirty="0">
                <a:solidFill>
                  <a:schemeClr val="hlink"/>
                </a:solidFill>
              </a:rPr>
              <a:t>DATA MODELLING</a:t>
            </a:r>
            <a:endParaRPr lang="en-US" altLang="en-US" sz="5400" b="1" dirty="0"/>
          </a:p>
        </p:txBody>
      </p:sp>
      <p:sp>
        <p:nvSpPr>
          <p:cNvPr id="15363" name="Content Placeholder 2">
            <a:extLst>
              <a:ext uri="{FF2B5EF4-FFF2-40B4-BE49-F238E27FC236}">
                <a16:creationId xmlns:a16="http://schemas.microsoft.com/office/drawing/2014/main" id="{D81F6B58-A4F7-46BE-8B11-82559B402AD4}"/>
              </a:ext>
            </a:extLst>
          </p:cNvPr>
          <p:cNvSpPr>
            <a:spLocks noGrp="1"/>
          </p:cNvSpPr>
          <p:nvPr>
            <p:ph sz="quarter" idx="1"/>
          </p:nvPr>
        </p:nvSpPr>
        <p:spPr>
          <a:xfrm>
            <a:off x="430696" y="1690688"/>
            <a:ext cx="11330608" cy="4572000"/>
          </a:xfrm>
        </p:spPr>
        <p:txBody>
          <a:bodyPr>
            <a:normAutofit/>
          </a:bodyPr>
          <a:lstStyle/>
          <a:p>
            <a:pPr>
              <a:buFont typeface="Arial" charset="0"/>
              <a:buChar char="•"/>
              <a:defRPr/>
            </a:pPr>
            <a:r>
              <a:rPr lang="en-US" dirty="0"/>
              <a:t>The entity-relationship data model is commonly used in the design of relational databases, where a database schema consists of a set of entities and the relationships between them. Such a data model is appropriate for on-line transaction processing.</a:t>
            </a:r>
            <a:endParaRPr lang="en-US" sz="7200" dirty="0"/>
          </a:p>
          <a:p>
            <a:pPr lvl="1">
              <a:buFont typeface="Wingdings" pitchFamily="2" charset="2"/>
              <a:buNone/>
              <a:defRPr/>
            </a:pPr>
            <a:r>
              <a:rPr lang="en-US" dirty="0"/>
              <a:t>The data warehouse requires concise, subject –oriented schema that facilitates OLAP.</a:t>
            </a:r>
          </a:p>
          <a:p>
            <a:pPr lvl="1">
              <a:buFont typeface="Wingdings" pitchFamily="2" charset="2"/>
              <a:buNone/>
              <a:defRPr/>
            </a:pPr>
            <a:endParaRPr lang="en-US" dirty="0"/>
          </a:p>
          <a:p>
            <a:pPr>
              <a:buFont typeface="Arial" charset="0"/>
              <a:buChar char="•"/>
              <a:defRPr/>
            </a:pPr>
            <a:r>
              <a:rPr lang="en-US" dirty="0"/>
              <a:t>Data warehouses and OLAP tools are based on a multidimensional data model. This model views data in the form of a </a:t>
            </a:r>
            <a:r>
              <a:rPr lang="en-US" i="1" dirty="0"/>
              <a:t>data cube</a:t>
            </a:r>
            <a:endParaRPr lang="en-US" dirty="0"/>
          </a:p>
        </p:txBody>
      </p:sp>
      <p:sp>
        <p:nvSpPr>
          <p:cNvPr id="4" name="Footer Placeholder 3">
            <a:extLst>
              <a:ext uri="{FF2B5EF4-FFF2-40B4-BE49-F238E27FC236}">
                <a16:creationId xmlns:a16="http://schemas.microsoft.com/office/drawing/2014/main" id="{B71E0BF3-1A06-4319-B48E-35109E833BB2}"/>
              </a:ext>
            </a:extLst>
          </p:cNvPr>
          <p:cNvSpPr>
            <a:spLocks noGrp="1"/>
          </p:cNvSpPr>
          <p:nvPr>
            <p:ph type="ftr" sz="quarter" idx="11"/>
          </p:nvPr>
        </p:nvSpPr>
        <p:spPr/>
        <p:txBody>
          <a:bodyPr/>
          <a:lstStyle/>
          <a:p>
            <a:pPr>
              <a:defRPr/>
            </a:pPr>
            <a:r>
              <a:rPr lang="en-US"/>
              <a:t> CSE LPU</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1FFA7-EAFA-4409-877B-5F6FDA174804}"/>
              </a:ext>
            </a:extLst>
          </p:cNvPr>
          <p:cNvPicPr>
            <a:picLocks noChangeAspect="1"/>
          </p:cNvPicPr>
          <p:nvPr/>
        </p:nvPicPr>
        <p:blipFill>
          <a:blip r:embed="rId2"/>
          <a:stretch>
            <a:fillRect/>
          </a:stretch>
        </p:blipFill>
        <p:spPr>
          <a:xfrm>
            <a:off x="0" y="180180"/>
            <a:ext cx="12192000" cy="6497640"/>
          </a:xfrm>
          <a:prstGeom prst="rect">
            <a:avLst/>
          </a:prstGeom>
        </p:spPr>
      </p:pic>
      <p:pic>
        <p:nvPicPr>
          <p:cNvPr id="3" name="Picture 2">
            <a:extLst>
              <a:ext uri="{FF2B5EF4-FFF2-40B4-BE49-F238E27FC236}">
                <a16:creationId xmlns:a16="http://schemas.microsoft.com/office/drawing/2014/main" id="{AAF05D7E-4449-46E2-B5D1-5080E66A98AC}"/>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524013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37F70-1004-4D2D-9637-5FAFC8031D4B}"/>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99774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8643-F780-4719-ACFA-3692EF330D3C}"/>
              </a:ext>
            </a:extLst>
          </p:cNvPr>
          <p:cNvSpPr>
            <a:spLocks noGrp="1"/>
          </p:cNvSpPr>
          <p:nvPr>
            <p:ph type="title"/>
          </p:nvPr>
        </p:nvSpPr>
        <p:spPr/>
        <p:txBody>
          <a:bodyPr/>
          <a:lstStyle/>
          <a:p>
            <a:r>
              <a:rPr lang="en-IN" dirty="0"/>
              <a:t>Data Warehouse Applications</a:t>
            </a:r>
          </a:p>
        </p:txBody>
      </p:sp>
      <p:sp>
        <p:nvSpPr>
          <p:cNvPr id="3" name="Content Placeholder 2">
            <a:extLst>
              <a:ext uri="{FF2B5EF4-FFF2-40B4-BE49-F238E27FC236}">
                <a16:creationId xmlns:a16="http://schemas.microsoft.com/office/drawing/2014/main" id="{2DEA7692-FCA9-4D43-8B3C-E4676384090E}"/>
              </a:ext>
            </a:extLst>
          </p:cNvPr>
          <p:cNvSpPr>
            <a:spLocks noGrp="1"/>
          </p:cNvSpPr>
          <p:nvPr>
            <p:ph idx="1"/>
          </p:nvPr>
        </p:nvSpPr>
        <p:spPr>
          <a:xfrm>
            <a:off x="622852" y="1484242"/>
            <a:ext cx="11092070" cy="5565915"/>
          </a:xfrm>
        </p:spPr>
        <p:txBody>
          <a:bodyPr>
            <a:normAutofit/>
          </a:bodyPr>
          <a:lstStyle/>
          <a:p>
            <a:pPr marL="0" indent="0">
              <a:buNone/>
            </a:pPr>
            <a:r>
              <a:rPr lang="en-US" dirty="0"/>
              <a:t>As discussed before, a data warehouse helps business executives to organize, analyze, and use their data for decision making. A data warehouse serves as a sole part of a plan-execute-assess "closed-loop" feedback system for the enterprise management. Data warehouses are widely used in the following fields −</a:t>
            </a:r>
          </a:p>
          <a:p>
            <a:r>
              <a:rPr lang="en-US" dirty="0"/>
              <a:t>Financial services</a:t>
            </a:r>
          </a:p>
          <a:p>
            <a:r>
              <a:rPr lang="en-US" dirty="0"/>
              <a:t>Banking services</a:t>
            </a:r>
          </a:p>
          <a:p>
            <a:r>
              <a:rPr lang="en-US" dirty="0"/>
              <a:t>Consumer goods</a:t>
            </a:r>
          </a:p>
          <a:p>
            <a:r>
              <a:rPr lang="en-US" dirty="0"/>
              <a:t>Retail sectors</a:t>
            </a:r>
          </a:p>
          <a:p>
            <a:r>
              <a:rPr lang="en-US" dirty="0"/>
              <a:t>Controlled manufacturing</a:t>
            </a:r>
          </a:p>
          <a:p>
            <a:pPr marL="0" indent="0">
              <a:buNone/>
            </a:pPr>
            <a:endParaRPr lang="en-IN" dirty="0"/>
          </a:p>
        </p:txBody>
      </p:sp>
    </p:spTree>
    <p:extLst>
      <p:ext uri="{BB962C8B-B14F-4D97-AF65-F5344CB8AC3E}">
        <p14:creationId xmlns:p14="http://schemas.microsoft.com/office/powerpoint/2010/main" val="28731258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A80B-4590-4981-AAEE-EF009CD0F4A1}"/>
              </a:ext>
            </a:extLst>
          </p:cNvPr>
          <p:cNvSpPr>
            <a:spLocks noGrp="1"/>
          </p:cNvSpPr>
          <p:nvPr>
            <p:ph type="title"/>
          </p:nvPr>
        </p:nvSpPr>
        <p:spPr/>
        <p:txBody>
          <a:bodyPr/>
          <a:lstStyle/>
          <a:p>
            <a:r>
              <a:rPr lang="en-IN" dirty="0"/>
              <a:t>Benefits OF Dimensional Modelling</a:t>
            </a:r>
          </a:p>
        </p:txBody>
      </p:sp>
      <p:sp>
        <p:nvSpPr>
          <p:cNvPr id="3" name="Content Placeholder 2">
            <a:extLst>
              <a:ext uri="{FF2B5EF4-FFF2-40B4-BE49-F238E27FC236}">
                <a16:creationId xmlns:a16="http://schemas.microsoft.com/office/drawing/2014/main" id="{C7D8840A-DAC0-4738-9033-E8D0C72B326E}"/>
              </a:ext>
            </a:extLst>
          </p:cNvPr>
          <p:cNvSpPr>
            <a:spLocks noGrp="1"/>
          </p:cNvSpPr>
          <p:nvPr>
            <p:ph idx="1"/>
          </p:nvPr>
        </p:nvSpPr>
        <p:spPr/>
        <p:txBody>
          <a:bodyPr/>
          <a:lstStyle/>
          <a:p>
            <a:pPr marL="514350" indent="-514350">
              <a:buAutoNum type="arabicParenR"/>
            </a:pPr>
            <a:r>
              <a:rPr lang="en-IN" dirty="0"/>
              <a:t>Fast Data Retrieval</a:t>
            </a:r>
          </a:p>
          <a:p>
            <a:pPr marL="514350" indent="-514350">
              <a:buAutoNum type="arabicParenR"/>
            </a:pPr>
            <a:r>
              <a:rPr lang="en-IN" dirty="0"/>
              <a:t>Better Understandability</a:t>
            </a:r>
          </a:p>
          <a:p>
            <a:pPr marL="514350" indent="-514350">
              <a:buAutoNum type="arabicParenR"/>
            </a:pPr>
            <a:r>
              <a:rPr lang="en-IN" dirty="0"/>
              <a:t>Extensibility</a:t>
            </a:r>
          </a:p>
          <a:p>
            <a:pPr marL="514350" indent="-514350">
              <a:buAutoNum type="arabicParenR"/>
            </a:pPr>
            <a:endParaRPr lang="en-IN" dirty="0"/>
          </a:p>
          <a:p>
            <a:endParaRPr lang="en-IN" dirty="0"/>
          </a:p>
        </p:txBody>
      </p:sp>
    </p:spTree>
    <p:extLst>
      <p:ext uri="{BB962C8B-B14F-4D97-AF65-F5344CB8AC3E}">
        <p14:creationId xmlns:p14="http://schemas.microsoft.com/office/powerpoint/2010/main" val="1690464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7E33-47DD-4ADC-911F-0FB6C66F0FBA}"/>
              </a:ext>
            </a:extLst>
          </p:cNvPr>
          <p:cNvSpPr>
            <a:spLocks noGrp="1"/>
          </p:cNvSpPr>
          <p:nvPr>
            <p:ph type="title"/>
          </p:nvPr>
        </p:nvSpPr>
        <p:spPr/>
        <p:txBody>
          <a:bodyPr/>
          <a:lstStyle/>
          <a:p>
            <a:r>
              <a:rPr lang="en-IN" dirty="0"/>
              <a:t>What is Dimension?????</a:t>
            </a:r>
          </a:p>
        </p:txBody>
      </p:sp>
      <p:sp>
        <p:nvSpPr>
          <p:cNvPr id="3" name="Content Placeholder 2">
            <a:extLst>
              <a:ext uri="{FF2B5EF4-FFF2-40B4-BE49-F238E27FC236}">
                <a16:creationId xmlns:a16="http://schemas.microsoft.com/office/drawing/2014/main" id="{7DAF43F8-1719-49DC-B15A-E520D68253B9}"/>
              </a:ext>
            </a:extLst>
          </p:cNvPr>
          <p:cNvSpPr>
            <a:spLocks noGrp="1"/>
          </p:cNvSpPr>
          <p:nvPr>
            <p:ph idx="1"/>
          </p:nvPr>
        </p:nvSpPr>
        <p:spPr/>
        <p:txBody>
          <a:bodyPr/>
          <a:lstStyle/>
          <a:p>
            <a:r>
              <a:rPr lang="en-IN" dirty="0"/>
              <a:t>Dimension is an Object in the Data warehouse world which provides the means to slice and dice the data and it is an element which is similar to categorical data. </a:t>
            </a:r>
          </a:p>
          <a:p>
            <a:r>
              <a:rPr lang="en-IN" dirty="0"/>
              <a:t>Example: Location, Date, Product</a:t>
            </a:r>
          </a:p>
          <a:p>
            <a:r>
              <a:rPr lang="en-IN" dirty="0"/>
              <a:t>These are the dimensions which could be applied on sales </a:t>
            </a:r>
            <a:r>
              <a:rPr lang="en-IN" dirty="0" err="1"/>
              <a:t>recept</a:t>
            </a:r>
            <a:r>
              <a:rPr lang="en-IN" dirty="0"/>
              <a:t> or sales report</a:t>
            </a:r>
          </a:p>
          <a:p>
            <a:r>
              <a:rPr lang="en-IN" dirty="0"/>
              <a:t>The task of dimension is FILTERING, GROUPING and LABELING</a:t>
            </a:r>
          </a:p>
          <a:p>
            <a:endParaRPr lang="en-IN" dirty="0"/>
          </a:p>
        </p:txBody>
      </p:sp>
    </p:spTree>
    <p:extLst>
      <p:ext uri="{BB962C8B-B14F-4D97-AF65-F5344CB8AC3E}">
        <p14:creationId xmlns:p14="http://schemas.microsoft.com/office/powerpoint/2010/main" val="1495401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E88C1B-2442-4EE1-A6D0-9AB49556D5F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0634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EF-4144-4C3A-8F79-951C524440DC}"/>
              </a:ext>
            </a:extLst>
          </p:cNvPr>
          <p:cNvSpPr>
            <a:spLocks noGrp="1"/>
          </p:cNvSpPr>
          <p:nvPr>
            <p:ph type="title"/>
          </p:nvPr>
        </p:nvSpPr>
        <p:spPr/>
        <p:txBody>
          <a:bodyPr/>
          <a:lstStyle/>
          <a:p>
            <a:r>
              <a:rPr lang="en-IN" dirty="0"/>
              <a:t>What is FACT?????</a:t>
            </a:r>
          </a:p>
        </p:txBody>
      </p:sp>
      <p:sp>
        <p:nvSpPr>
          <p:cNvPr id="3" name="Content Placeholder 2">
            <a:extLst>
              <a:ext uri="{FF2B5EF4-FFF2-40B4-BE49-F238E27FC236}">
                <a16:creationId xmlns:a16="http://schemas.microsoft.com/office/drawing/2014/main" id="{FB8DA660-E4A9-43D3-B3ED-76762B3189D7}"/>
              </a:ext>
            </a:extLst>
          </p:cNvPr>
          <p:cNvSpPr>
            <a:spLocks noGrp="1"/>
          </p:cNvSpPr>
          <p:nvPr>
            <p:ph idx="1"/>
          </p:nvPr>
        </p:nvSpPr>
        <p:spPr/>
        <p:txBody>
          <a:bodyPr/>
          <a:lstStyle/>
          <a:p>
            <a:r>
              <a:rPr lang="en-IN" dirty="0"/>
              <a:t>Fact table are the foundation of data warehouse</a:t>
            </a:r>
          </a:p>
          <a:p>
            <a:r>
              <a:rPr lang="en-IN" dirty="0"/>
              <a:t>They contain the fundamental measurements of the enterprise</a:t>
            </a:r>
          </a:p>
          <a:p>
            <a:r>
              <a:rPr lang="en-IN" dirty="0"/>
              <a:t>They are the ultimate target for most of the data warehouse queries</a:t>
            </a:r>
          </a:p>
          <a:p>
            <a:r>
              <a:rPr lang="en-IN" dirty="0"/>
              <a:t>They are defined by the grave or the lowest level</a:t>
            </a:r>
          </a:p>
          <a:p>
            <a:r>
              <a:rPr lang="en-IN" dirty="0"/>
              <a:t>They provide additive values by which the facts may be defined</a:t>
            </a:r>
          </a:p>
          <a:p>
            <a:r>
              <a:rPr lang="en-IN" dirty="0"/>
              <a:t>It Example: sales dollar</a:t>
            </a:r>
          </a:p>
          <a:p>
            <a:r>
              <a:rPr lang="en-IN" dirty="0"/>
              <a:t>It is a measurable value with all descriptive contents connected to it</a:t>
            </a:r>
          </a:p>
          <a:p>
            <a:endParaRPr lang="en-IN" dirty="0"/>
          </a:p>
          <a:p>
            <a:endParaRPr lang="en-IN" dirty="0"/>
          </a:p>
        </p:txBody>
      </p:sp>
    </p:spTree>
    <p:extLst>
      <p:ext uri="{BB962C8B-B14F-4D97-AF65-F5344CB8AC3E}">
        <p14:creationId xmlns:p14="http://schemas.microsoft.com/office/powerpoint/2010/main" val="1062008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97C930-A1CE-457E-BEE7-92B6A8E690E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49306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ABE1A-F80E-4574-A876-B016D7A761E0}"/>
              </a:ext>
            </a:extLst>
          </p:cNvPr>
          <p:cNvSpPr>
            <a:spLocks noGrp="1"/>
          </p:cNvSpPr>
          <p:nvPr>
            <p:ph idx="1"/>
          </p:nvPr>
        </p:nvSpPr>
        <p:spPr>
          <a:xfrm>
            <a:off x="450574" y="132521"/>
            <a:ext cx="11463130" cy="7235687"/>
          </a:xfrm>
        </p:spPr>
        <p:txBody>
          <a:bodyPr>
            <a:normAutofit lnSpcReduction="10000"/>
          </a:bodyPr>
          <a:lstStyle/>
          <a:p>
            <a:pPr marL="0" indent="0">
              <a:buNone/>
            </a:pPr>
            <a:r>
              <a:rPr lang="en-IN" b="1" dirty="0"/>
              <a:t>ADDITIVE FACT</a:t>
            </a:r>
          </a:p>
          <a:p>
            <a:r>
              <a:rPr lang="en-IN" dirty="0"/>
              <a:t>An additive fact is the one which has the transaction date giving the info o different dimension of each transaction and the measurement</a:t>
            </a:r>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r>
              <a:rPr lang="en-IN" dirty="0"/>
              <a:t>Here dimension: is Sales id, Customer id and Date</a:t>
            </a:r>
          </a:p>
          <a:p>
            <a:r>
              <a:rPr lang="en-IN" dirty="0"/>
              <a:t>Measurement is: Quantity, Amount </a:t>
            </a:r>
          </a:p>
          <a:p>
            <a:r>
              <a:rPr lang="en-IN" dirty="0"/>
              <a:t>All the records can be grouped by sales date or the customer id and the quantity and amount can be aggregated</a:t>
            </a:r>
          </a:p>
        </p:txBody>
      </p:sp>
      <p:pic>
        <p:nvPicPr>
          <p:cNvPr id="4" name="Picture 3">
            <a:extLst>
              <a:ext uri="{FF2B5EF4-FFF2-40B4-BE49-F238E27FC236}">
                <a16:creationId xmlns:a16="http://schemas.microsoft.com/office/drawing/2014/main" id="{8CFDD6D5-4B55-428B-8988-6C370C15D027}"/>
              </a:ext>
            </a:extLst>
          </p:cNvPr>
          <p:cNvPicPr>
            <a:picLocks noChangeAspect="1"/>
          </p:cNvPicPr>
          <p:nvPr/>
        </p:nvPicPr>
        <p:blipFill rotWithShape="1">
          <a:blip r:embed="rId2"/>
          <a:srcRect l="11098" t="24147" r="20693" b="11209"/>
          <a:stretch/>
        </p:blipFill>
        <p:spPr>
          <a:xfrm>
            <a:off x="775252" y="1378225"/>
            <a:ext cx="10641495" cy="3498573"/>
          </a:xfrm>
          <a:prstGeom prst="rect">
            <a:avLst/>
          </a:prstGeom>
        </p:spPr>
      </p:pic>
    </p:spTree>
    <p:extLst>
      <p:ext uri="{BB962C8B-B14F-4D97-AF65-F5344CB8AC3E}">
        <p14:creationId xmlns:p14="http://schemas.microsoft.com/office/powerpoint/2010/main" val="3949188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5A98-982C-489B-8CA2-F570B51972E4}"/>
              </a:ext>
            </a:extLst>
          </p:cNvPr>
          <p:cNvSpPr>
            <a:spLocks noGrp="1"/>
          </p:cNvSpPr>
          <p:nvPr>
            <p:ph type="title"/>
          </p:nvPr>
        </p:nvSpPr>
        <p:spPr/>
        <p:txBody>
          <a:bodyPr/>
          <a:lstStyle/>
          <a:p>
            <a:r>
              <a:rPr lang="en-IN" dirty="0"/>
              <a:t>SEMI_ADDITIVE FACTS</a:t>
            </a:r>
          </a:p>
        </p:txBody>
      </p:sp>
      <p:sp>
        <p:nvSpPr>
          <p:cNvPr id="3" name="Content Placeholder 2">
            <a:extLst>
              <a:ext uri="{FF2B5EF4-FFF2-40B4-BE49-F238E27FC236}">
                <a16:creationId xmlns:a16="http://schemas.microsoft.com/office/drawing/2014/main" id="{DF619179-0B47-4A35-AB9A-34DA20D6AE88}"/>
              </a:ext>
            </a:extLst>
          </p:cNvPr>
          <p:cNvSpPr>
            <a:spLocks noGrp="1"/>
          </p:cNvSpPr>
          <p:nvPr>
            <p:ph idx="1"/>
          </p:nvPr>
        </p:nvSpPr>
        <p:spPr/>
        <p:txBody>
          <a:bodyPr/>
          <a:lstStyle/>
          <a:p>
            <a:r>
              <a:rPr lang="en-IN" dirty="0"/>
              <a:t>EXAMPLE OF TRANSACTIONS MADE IN BANK ACCOUNT</a:t>
            </a:r>
          </a:p>
        </p:txBody>
      </p:sp>
      <p:pic>
        <p:nvPicPr>
          <p:cNvPr id="4" name="Picture 3">
            <a:extLst>
              <a:ext uri="{FF2B5EF4-FFF2-40B4-BE49-F238E27FC236}">
                <a16:creationId xmlns:a16="http://schemas.microsoft.com/office/drawing/2014/main" id="{59B29959-0D90-42CB-BCCA-E91DB0D97AE7}"/>
              </a:ext>
            </a:extLst>
          </p:cNvPr>
          <p:cNvPicPr>
            <a:picLocks noChangeAspect="1"/>
          </p:cNvPicPr>
          <p:nvPr/>
        </p:nvPicPr>
        <p:blipFill rotWithShape="1">
          <a:blip r:embed="rId2"/>
          <a:srcRect l="8043" t="31315" r="5708" b="26508"/>
          <a:stretch/>
        </p:blipFill>
        <p:spPr>
          <a:xfrm>
            <a:off x="980661" y="2425148"/>
            <a:ext cx="10515600" cy="2663687"/>
          </a:xfrm>
          <a:prstGeom prst="rect">
            <a:avLst/>
          </a:prstGeom>
        </p:spPr>
      </p:pic>
    </p:spTree>
    <p:extLst>
      <p:ext uri="{BB962C8B-B14F-4D97-AF65-F5344CB8AC3E}">
        <p14:creationId xmlns:p14="http://schemas.microsoft.com/office/powerpoint/2010/main" val="24026336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91DE6-2837-40B2-AE24-81B3888EB71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08764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1AF193-424E-4BA2-A54B-6CBC256AF8E7}"/>
              </a:ext>
            </a:extLst>
          </p:cNvPr>
          <p:cNvPicPr>
            <a:picLocks noChangeAspect="1"/>
          </p:cNvPicPr>
          <p:nvPr/>
        </p:nvPicPr>
        <p:blipFill rotWithShape="1">
          <a:blip r:embed="rId2"/>
          <a:srcRect l="4021" t="5776" r="16521" b="31198"/>
          <a:stretch/>
        </p:blipFill>
        <p:spPr>
          <a:xfrm>
            <a:off x="490330" y="397565"/>
            <a:ext cx="10800522" cy="6294783"/>
          </a:xfrm>
          <a:prstGeom prst="rect">
            <a:avLst/>
          </a:prstGeom>
        </p:spPr>
      </p:pic>
    </p:spTree>
    <p:extLst>
      <p:ext uri="{BB962C8B-B14F-4D97-AF65-F5344CB8AC3E}">
        <p14:creationId xmlns:p14="http://schemas.microsoft.com/office/powerpoint/2010/main" val="1875309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F7F3-8441-4F8B-8C79-789E309E70FB}"/>
              </a:ext>
            </a:extLst>
          </p:cNvPr>
          <p:cNvSpPr>
            <a:spLocks noGrp="1"/>
          </p:cNvSpPr>
          <p:nvPr>
            <p:ph type="title"/>
          </p:nvPr>
        </p:nvSpPr>
        <p:spPr/>
        <p:txBody>
          <a:bodyPr/>
          <a:lstStyle/>
          <a:p>
            <a:r>
              <a:rPr lang="en-IN" dirty="0"/>
              <a:t>STAR SCHEMA</a:t>
            </a:r>
          </a:p>
        </p:txBody>
      </p:sp>
      <p:sp>
        <p:nvSpPr>
          <p:cNvPr id="3" name="Content Placeholder 2">
            <a:extLst>
              <a:ext uri="{FF2B5EF4-FFF2-40B4-BE49-F238E27FC236}">
                <a16:creationId xmlns:a16="http://schemas.microsoft.com/office/drawing/2014/main" id="{5EB55491-3DE1-49C9-A045-0326361A94C2}"/>
              </a:ext>
            </a:extLst>
          </p:cNvPr>
          <p:cNvSpPr>
            <a:spLocks noGrp="1"/>
          </p:cNvSpPr>
          <p:nvPr>
            <p:ph idx="1"/>
          </p:nvPr>
        </p:nvSpPr>
        <p:spPr/>
        <p:txBody>
          <a:bodyPr>
            <a:normAutofit lnSpcReduction="10000"/>
          </a:bodyPr>
          <a:lstStyle/>
          <a:p>
            <a:r>
              <a:rPr lang="en-US" dirty="0"/>
              <a:t>Each dimension in a star schema is represented with only one-dimension table.</a:t>
            </a:r>
          </a:p>
          <a:p>
            <a:r>
              <a:rPr lang="en-US" dirty="0"/>
              <a:t>This dimension table contains the set of attributes.</a:t>
            </a:r>
          </a:p>
          <a:p>
            <a:r>
              <a:rPr lang="en-US" dirty="0"/>
              <a:t>The following diagram shows the sales data of a company with respect to the four dimensions, namely time, item, branch, and location.</a:t>
            </a:r>
          </a:p>
          <a:p>
            <a:r>
              <a:rPr lang="en-US" dirty="0"/>
              <a:t>There is a fact table at the center. It contains the keys to each of four dimensions.</a:t>
            </a:r>
          </a:p>
          <a:p>
            <a:r>
              <a:rPr lang="en-US" dirty="0"/>
              <a:t>The fact table also contains the attributes, namely dollars sold and units sold.</a:t>
            </a:r>
          </a:p>
          <a:p>
            <a:endParaRPr lang="en-IN" dirty="0"/>
          </a:p>
        </p:txBody>
      </p:sp>
    </p:spTree>
    <p:extLst>
      <p:ext uri="{BB962C8B-B14F-4D97-AF65-F5344CB8AC3E}">
        <p14:creationId xmlns:p14="http://schemas.microsoft.com/office/powerpoint/2010/main" val="383637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83BD4-9023-4AF2-8E6F-D8F70DC7D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9" y="1351782"/>
            <a:ext cx="11831701" cy="5506218"/>
          </a:xfrm>
          <a:prstGeom prst="rect">
            <a:avLst/>
          </a:prstGeom>
        </p:spPr>
      </p:pic>
      <p:sp>
        <p:nvSpPr>
          <p:cNvPr id="6" name="TextBox 5">
            <a:extLst>
              <a:ext uri="{FF2B5EF4-FFF2-40B4-BE49-F238E27FC236}">
                <a16:creationId xmlns:a16="http://schemas.microsoft.com/office/drawing/2014/main" id="{5017A82C-A857-43FD-8564-6B39A142C411}"/>
              </a:ext>
            </a:extLst>
          </p:cNvPr>
          <p:cNvSpPr txBox="1"/>
          <p:nvPr/>
        </p:nvSpPr>
        <p:spPr>
          <a:xfrm>
            <a:off x="1722784" y="331304"/>
            <a:ext cx="8401878" cy="707886"/>
          </a:xfrm>
          <a:prstGeom prst="rect">
            <a:avLst/>
          </a:prstGeom>
          <a:noFill/>
        </p:spPr>
        <p:txBody>
          <a:bodyPr wrap="square" rtlCol="0">
            <a:spAutoFit/>
          </a:bodyPr>
          <a:lstStyle/>
          <a:p>
            <a:r>
              <a:rPr lang="en-IN" sz="4000" dirty="0"/>
              <a:t>COMPONENTS OF DATA WAREHOUSE</a:t>
            </a:r>
          </a:p>
        </p:txBody>
      </p:sp>
    </p:spTree>
    <p:extLst>
      <p:ext uri="{BB962C8B-B14F-4D97-AF65-F5344CB8AC3E}">
        <p14:creationId xmlns:p14="http://schemas.microsoft.com/office/powerpoint/2010/main" val="42684563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E05A7F-29B1-4D18-80AB-7471E710D2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621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D85C6D98-270C-4A8C-B5A1-AA241AB74223}"/>
              </a:ext>
            </a:extLst>
          </p:cNvPr>
          <p:cNvSpPr>
            <a:spLocks noGrp="1" noChangeArrowheads="1"/>
          </p:cNvSpPr>
          <p:nvPr>
            <p:ph type="title"/>
          </p:nvPr>
        </p:nvSpPr>
        <p:spPr>
          <a:xfrm>
            <a:off x="2019300" y="414339"/>
            <a:ext cx="7772400" cy="498475"/>
          </a:xfrm>
        </p:spPr>
        <p:txBody>
          <a:bodyPr rtlCol="0">
            <a:normAutofit fontScale="90000"/>
          </a:bodyPr>
          <a:lstStyle/>
          <a:p>
            <a:pPr>
              <a:defRPr/>
            </a:pPr>
            <a:r>
              <a:rPr lang="en-US"/>
              <a:t>Example of </a:t>
            </a:r>
            <a:r>
              <a:rPr lang="en-US" b="1"/>
              <a:t>Star Schema</a:t>
            </a:r>
          </a:p>
        </p:txBody>
      </p:sp>
      <p:sp>
        <p:nvSpPr>
          <p:cNvPr id="43011" name="Rectangle 3">
            <a:extLst>
              <a:ext uri="{FF2B5EF4-FFF2-40B4-BE49-F238E27FC236}">
                <a16:creationId xmlns:a16="http://schemas.microsoft.com/office/drawing/2014/main" id="{9C423B1D-1720-44C3-8D38-A281D290D4B6}"/>
              </a:ext>
            </a:extLst>
          </p:cNvPr>
          <p:cNvSpPr>
            <a:spLocks noGrp="1"/>
          </p:cNvSpPr>
          <p:nvPr>
            <p:ph sz="quarter" idx="1"/>
          </p:nvPr>
        </p:nvSpPr>
        <p:spPr>
          <a:xfrm>
            <a:off x="7943850" y="1676400"/>
            <a:ext cx="2495550" cy="4305300"/>
          </a:xfrm>
        </p:spPr>
        <p:txBody>
          <a:bodyPr/>
          <a:lstStyle/>
          <a:p>
            <a:pPr eaLnBrk="1" hangingPunct="1">
              <a:buFont typeface="Wingdings" panose="05000000000000000000" pitchFamily="2" charset="2"/>
              <a:buNone/>
            </a:pPr>
            <a:r>
              <a:rPr lang="en-US" altLang="en-US" sz="2000"/>
              <a:t>   </a:t>
            </a:r>
          </a:p>
        </p:txBody>
      </p:sp>
      <p:sp>
        <p:nvSpPr>
          <p:cNvPr id="43012" name="Rectangle 5">
            <a:extLst>
              <a:ext uri="{FF2B5EF4-FFF2-40B4-BE49-F238E27FC236}">
                <a16:creationId xmlns:a16="http://schemas.microsoft.com/office/drawing/2014/main" id="{23C23FDE-854D-4282-82E0-7A0A711A91F0}"/>
              </a:ext>
            </a:extLst>
          </p:cNvPr>
          <p:cNvSpPr>
            <a:spLocks noChangeArrowheads="1"/>
          </p:cNvSpPr>
          <p:nvPr/>
        </p:nvSpPr>
        <p:spPr bwMode="auto">
          <a:xfrm>
            <a:off x="5072064" y="3162300"/>
            <a:ext cx="2065337"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43013" name="Group 6">
            <a:extLst>
              <a:ext uri="{FF2B5EF4-FFF2-40B4-BE49-F238E27FC236}">
                <a16:creationId xmlns:a16="http://schemas.microsoft.com/office/drawing/2014/main" id="{5867F1F5-EFE0-4500-9776-08A9DD4B82A2}"/>
              </a:ext>
            </a:extLst>
          </p:cNvPr>
          <p:cNvGrpSpPr>
            <a:grpSpLocks/>
          </p:cNvGrpSpPr>
          <p:nvPr/>
        </p:nvGrpSpPr>
        <p:grpSpPr bwMode="auto">
          <a:xfrm>
            <a:off x="1828801" y="1295401"/>
            <a:ext cx="1819275" cy="2163763"/>
            <a:chOff x="277" y="1164"/>
            <a:chExt cx="1133" cy="1341"/>
          </a:xfrm>
        </p:grpSpPr>
        <p:sp>
          <p:nvSpPr>
            <p:cNvPr id="43046" name="Rectangle 7">
              <a:extLst>
                <a:ext uri="{FF2B5EF4-FFF2-40B4-BE49-F238E27FC236}">
                  <a16:creationId xmlns:a16="http://schemas.microsoft.com/office/drawing/2014/main" id="{E6069CC2-79BE-4321-860C-31366DD949CC}"/>
                </a:ext>
              </a:extLst>
            </p:cNvPr>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time_key</a:t>
              </a:r>
            </a:p>
            <a:p>
              <a:pPr>
                <a:spcBef>
                  <a:spcPct val="0"/>
                </a:spcBef>
                <a:buFontTx/>
                <a:buNone/>
              </a:pPr>
              <a:r>
                <a:rPr lang="en-US" altLang="en-US" sz="1800">
                  <a:latin typeface="Times New Roman" panose="02020603050405020304" pitchFamily="18" charset="0"/>
                </a:rPr>
                <a:t>day</a:t>
              </a:r>
            </a:p>
            <a:p>
              <a:pPr>
                <a:spcBef>
                  <a:spcPct val="0"/>
                </a:spcBef>
                <a:buFontTx/>
                <a:buNone/>
              </a:pPr>
              <a:r>
                <a:rPr lang="en-US" altLang="en-US" sz="1800">
                  <a:latin typeface="Times New Roman" panose="02020603050405020304" pitchFamily="18" charset="0"/>
                </a:rPr>
                <a:t>day_of_the_week</a:t>
              </a:r>
            </a:p>
            <a:p>
              <a:pPr>
                <a:spcBef>
                  <a:spcPct val="0"/>
                </a:spcBef>
                <a:buFontTx/>
                <a:buNone/>
              </a:pPr>
              <a:r>
                <a:rPr lang="en-US" altLang="en-US" sz="1800">
                  <a:latin typeface="Times New Roman" panose="02020603050405020304" pitchFamily="18" charset="0"/>
                </a:rPr>
                <a:t>month</a:t>
              </a:r>
            </a:p>
            <a:p>
              <a:pPr>
                <a:spcBef>
                  <a:spcPct val="0"/>
                </a:spcBef>
                <a:buFontTx/>
                <a:buNone/>
              </a:pPr>
              <a:r>
                <a:rPr lang="en-US" altLang="en-US" sz="1800">
                  <a:latin typeface="Times New Roman" panose="02020603050405020304" pitchFamily="18" charset="0"/>
                </a:rPr>
                <a:t>quarter</a:t>
              </a:r>
            </a:p>
            <a:p>
              <a:pPr>
                <a:spcBef>
                  <a:spcPct val="0"/>
                </a:spcBef>
                <a:buFontTx/>
                <a:buNone/>
              </a:pPr>
              <a:r>
                <a:rPr lang="en-US" altLang="en-US" sz="1800">
                  <a:latin typeface="Times New Roman" panose="02020603050405020304" pitchFamily="18" charset="0"/>
                </a:rPr>
                <a:t>year</a:t>
              </a:r>
            </a:p>
          </p:txBody>
        </p:sp>
        <p:sp>
          <p:nvSpPr>
            <p:cNvPr id="43047" name="Rectangle 8">
              <a:extLst>
                <a:ext uri="{FF2B5EF4-FFF2-40B4-BE49-F238E27FC236}">
                  <a16:creationId xmlns:a16="http://schemas.microsoft.com/office/drawing/2014/main" id="{F31C774E-21BC-41F1-9C04-BE428E5CF5DC}"/>
                </a:ext>
              </a:extLst>
            </p:cNvPr>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time</a:t>
              </a:r>
            </a:p>
          </p:txBody>
        </p:sp>
      </p:grpSp>
      <p:grpSp>
        <p:nvGrpSpPr>
          <p:cNvPr id="43014" name="Group 9">
            <a:extLst>
              <a:ext uri="{FF2B5EF4-FFF2-40B4-BE49-F238E27FC236}">
                <a16:creationId xmlns:a16="http://schemas.microsoft.com/office/drawing/2014/main" id="{C9B5ABB1-5A66-4EDE-8CB9-F89F41D1ADDC}"/>
              </a:ext>
            </a:extLst>
          </p:cNvPr>
          <p:cNvGrpSpPr>
            <a:grpSpLocks/>
          </p:cNvGrpSpPr>
          <p:nvPr/>
        </p:nvGrpSpPr>
        <p:grpSpPr bwMode="auto">
          <a:xfrm>
            <a:off x="8128001" y="3867151"/>
            <a:ext cx="1831975" cy="1884363"/>
            <a:chOff x="684" y="2196"/>
            <a:chExt cx="1140" cy="1168"/>
          </a:xfrm>
        </p:grpSpPr>
        <p:sp>
          <p:nvSpPr>
            <p:cNvPr id="43044" name="Rectangle 10">
              <a:extLst>
                <a:ext uri="{FF2B5EF4-FFF2-40B4-BE49-F238E27FC236}">
                  <a16:creationId xmlns:a16="http://schemas.microsoft.com/office/drawing/2014/main" id="{A3F35DB2-7A47-4BCD-BF79-BFCA7D9381DB}"/>
                </a:ext>
              </a:extLst>
            </p:cNvPr>
            <p:cNvSpPr>
              <a:spLocks noChangeArrowheads="1"/>
            </p:cNvSpPr>
            <p:nvPr/>
          </p:nvSpPr>
          <p:spPr bwMode="auto">
            <a:xfrm>
              <a:off x="684" y="2450"/>
              <a:ext cx="1140" cy="914"/>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location_key</a:t>
              </a:r>
            </a:p>
            <a:p>
              <a:pPr>
                <a:spcBef>
                  <a:spcPct val="0"/>
                </a:spcBef>
                <a:buFontTx/>
                <a:buNone/>
              </a:pPr>
              <a:r>
                <a:rPr lang="en-US" altLang="en-US" sz="1800">
                  <a:latin typeface="Times New Roman" panose="02020603050405020304" pitchFamily="18" charset="0"/>
                </a:rPr>
                <a:t>street</a:t>
              </a:r>
            </a:p>
            <a:p>
              <a:pPr>
                <a:spcBef>
                  <a:spcPct val="0"/>
                </a:spcBef>
                <a:buFontTx/>
                <a:buNone/>
              </a:pPr>
              <a:r>
                <a:rPr lang="en-US" altLang="en-US" sz="1800">
                  <a:latin typeface="Times New Roman" panose="02020603050405020304" pitchFamily="18" charset="0"/>
                </a:rPr>
                <a:t>city</a:t>
              </a:r>
            </a:p>
            <a:p>
              <a:pPr>
                <a:spcBef>
                  <a:spcPct val="0"/>
                </a:spcBef>
                <a:buFontTx/>
                <a:buNone/>
              </a:pPr>
              <a:r>
                <a:rPr lang="en-US" altLang="en-US" sz="1800">
                  <a:latin typeface="Times New Roman" panose="02020603050405020304" pitchFamily="18" charset="0"/>
                </a:rPr>
                <a:t>state_or_province</a:t>
              </a:r>
            </a:p>
            <a:p>
              <a:pPr>
                <a:spcBef>
                  <a:spcPct val="0"/>
                </a:spcBef>
                <a:buFontTx/>
                <a:buNone/>
              </a:pPr>
              <a:r>
                <a:rPr lang="en-US" altLang="en-US" sz="1800">
                  <a:latin typeface="Times New Roman" panose="02020603050405020304" pitchFamily="18" charset="0"/>
                </a:rPr>
                <a:t>country</a:t>
              </a:r>
            </a:p>
          </p:txBody>
        </p:sp>
        <p:sp>
          <p:nvSpPr>
            <p:cNvPr id="43045" name="Rectangle 11">
              <a:extLst>
                <a:ext uri="{FF2B5EF4-FFF2-40B4-BE49-F238E27FC236}">
                  <a16:creationId xmlns:a16="http://schemas.microsoft.com/office/drawing/2014/main" id="{8240EA5C-6145-4F3B-BB25-E4665FDE529F}"/>
                </a:ext>
              </a:extLst>
            </p:cNvPr>
            <p:cNvSpPr>
              <a:spLocks noChangeArrowheads="1"/>
            </p:cNvSpPr>
            <p:nvPr/>
          </p:nvSpPr>
          <p:spPr bwMode="auto">
            <a:xfrm>
              <a:off x="684" y="2196"/>
              <a:ext cx="630" cy="252"/>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location</a:t>
              </a:r>
            </a:p>
          </p:txBody>
        </p:sp>
      </p:grpSp>
      <p:sp>
        <p:nvSpPr>
          <p:cNvPr id="43015" name="Rectangle 12">
            <a:extLst>
              <a:ext uri="{FF2B5EF4-FFF2-40B4-BE49-F238E27FC236}">
                <a16:creationId xmlns:a16="http://schemas.microsoft.com/office/drawing/2014/main" id="{69455AEC-E2B8-406B-A949-D284600208A9}"/>
              </a:ext>
            </a:extLst>
          </p:cNvPr>
          <p:cNvSpPr>
            <a:spLocks noChangeArrowheads="1"/>
          </p:cNvSpPr>
          <p:nvPr/>
        </p:nvSpPr>
        <p:spPr bwMode="auto">
          <a:xfrm>
            <a:off x="4975225" y="2279650"/>
            <a:ext cx="185621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Sales Fact Table</a:t>
            </a:r>
          </a:p>
        </p:txBody>
      </p:sp>
      <p:sp>
        <p:nvSpPr>
          <p:cNvPr id="43016" name="Rectangle 13">
            <a:extLst>
              <a:ext uri="{FF2B5EF4-FFF2-40B4-BE49-F238E27FC236}">
                <a16:creationId xmlns:a16="http://schemas.microsoft.com/office/drawing/2014/main" id="{8B08F508-FDFE-48DF-8091-59902FFAC18A}"/>
              </a:ext>
            </a:extLst>
          </p:cNvPr>
          <p:cNvSpPr>
            <a:spLocks noChangeArrowheads="1"/>
          </p:cNvSpPr>
          <p:nvPr/>
        </p:nvSpPr>
        <p:spPr bwMode="auto">
          <a:xfrm>
            <a:off x="5072064" y="2697164"/>
            <a:ext cx="2065337"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17" name="Rectangle 14">
            <a:extLst>
              <a:ext uri="{FF2B5EF4-FFF2-40B4-BE49-F238E27FC236}">
                <a16:creationId xmlns:a16="http://schemas.microsoft.com/office/drawing/2014/main" id="{1AB49B50-FE0C-4FE1-B165-EB358B3D988B}"/>
              </a:ext>
            </a:extLst>
          </p:cNvPr>
          <p:cNvSpPr>
            <a:spLocks noChangeArrowheads="1"/>
          </p:cNvSpPr>
          <p:nvPr/>
        </p:nvSpPr>
        <p:spPr bwMode="auto">
          <a:xfrm>
            <a:off x="5105400" y="2743200"/>
            <a:ext cx="2057400" cy="40075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a:latin typeface="Times New Roman" panose="02020603050405020304" pitchFamily="18" charset="0"/>
              </a:rPr>
              <a:t>           time_key</a:t>
            </a:r>
          </a:p>
        </p:txBody>
      </p:sp>
      <p:sp>
        <p:nvSpPr>
          <p:cNvPr id="43018" name="Rectangle 15">
            <a:extLst>
              <a:ext uri="{FF2B5EF4-FFF2-40B4-BE49-F238E27FC236}">
                <a16:creationId xmlns:a16="http://schemas.microsoft.com/office/drawing/2014/main" id="{8C747080-D235-4DB9-BBC9-B483E749DD32}"/>
              </a:ext>
            </a:extLst>
          </p:cNvPr>
          <p:cNvSpPr>
            <a:spLocks noChangeArrowheads="1"/>
          </p:cNvSpPr>
          <p:nvPr/>
        </p:nvSpPr>
        <p:spPr bwMode="auto">
          <a:xfrm>
            <a:off x="5106988" y="3192463"/>
            <a:ext cx="2035814" cy="40075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item_key</a:t>
            </a:r>
          </a:p>
        </p:txBody>
      </p:sp>
      <p:sp>
        <p:nvSpPr>
          <p:cNvPr id="43019" name="Rectangle 16">
            <a:extLst>
              <a:ext uri="{FF2B5EF4-FFF2-40B4-BE49-F238E27FC236}">
                <a16:creationId xmlns:a16="http://schemas.microsoft.com/office/drawing/2014/main" id="{EBCD1BE6-6F7B-4A3C-BC94-E3ACEC5F663F}"/>
              </a:ext>
            </a:extLst>
          </p:cNvPr>
          <p:cNvSpPr>
            <a:spLocks noChangeArrowheads="1"/>
          </p:cNvSpPr>
          <p:nvPr/>
        </p:nvSpPr>
        <p:spPr bwMode="auto">
          <a:xfrm>
            <a:off x="5072064" y="3627438"/>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20" name="Rectangle 17">
            <a:extLst>
              <a:ext uri="{FF2B5EF4-FFF2-40B4-BE49-F238E27FC236}">
                <a16:creationId xmlns:a16="http://schemas.microsoft.com/office/drawing/2014/main" id="{E97ECAF6-07BA-4A30-B732-97A93C3F69EA}"/>
              </a:ext>
            </a:extLst>
          </p:cNvPr>
          <p:cNvSpPr>
            <a:spLocks noChangeArrowheads="1"/>
          </p:cNvSpPr>
          <p:nvPr/>
        </p:nvSpPr>
        <p:spPr bwMode="auto">
          <a:xfrm>
            <a:off x="5106988" y="3638550"/>
            <a:ext cx="2087110" cy="40075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branch_key</a:t>
            </a:r>
          </a:p>
        </p:txBody>
      </p:sp>
      <p:sp>
        <p:nvSpPr>
          <p:cNvPr id="43021" name="Rectangle 18">
            <a:extLst>
              <a:ext uri="{FF2B5EF4-FFF2-40B4-BE49-F238E27FC236}">
                <a16:creationId xmlns:a16="http://schemas.microsoft.com/office/drawing/2014/main" id="{F65CDFFD-9390-4AD8-B071-345C33260974}"/>
              </a:ext>
            </a:extLst>
          </p:cNvPr>
          <p:cNvSpPr>
            <a:spLocks noChangeArrowheads="1"/>
          </p:cNvSpPr>
          <p:nvPr/>
        </p:nvSpPr>
        <p:spPr bwMode="auto">
          <a:xfrm>
            <a:off x="5072064" y="4090989"/>
            <a:ext cx="2065337"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22" name="Rectangle 19">
            <a:extLst>
              <a:ext uri="{FF2B5EF4-FFF2-40B4-BE49-F238E27FC236}">
                <a16:creationId xmlns:a16="http://schemas.microsoft.com/office/drawing/2014/main" id="{DA2265E6-A917-4514-90A1-8110242A58B4}"/>
              </a:ext>
            </a:extLst>
          </p:cNvPr>
          <p:cNvSpPr>
            <a:spLocks noChangeArrowheads="1"/>
          </p:cNvSpPr>
          <p:nvPr/>
        </p:nvSpPr>
        <p:spPr bwMode="auto">
          <a:xfrm>
            <a:off x="5105401" y="4114800"/>
            <a:ext cx="2085507" cy="40075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location_key</a:t>
            </a:r>
          </a:p>
        </p:txBody>
      </p:sp>
      <p:sp>
        <p:nvSpPr>
          <p:cNvPr id="43023" name="Rectangle 20">
            <a:extLst>
              <a:ext uri="{FF2B5EF4-FFF2-40B4-BE49-F238E27FC236}">
                <a16:creationId xmlns:a16="http://schemas.microsoft.com/office/drawing/2014/main" id="{64C19D1B-5BAB-424C-8083-ED7024D8AA79}"/>
              </a:ext>
            </a:extLst>
          </p:cNvPr>
          <p:cNvSpPr>
            <a:spLocks noChangeArrowheads="1"/>
          </p:cNvSpPr>
          <p:nvPr/>
        </p:nvSpPr>
        <p:spPr bwMode="auto">
          <a:xfrm>
            <a:off x="5072064" y="4556125"/>
            <a:ext cx="2065337"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24" name="Rectangle 21">
            <a:extLst>
              <a:ext uri="{FF2B5EF4-FFF2-40B4-BE49-F238E27FC236}">
                <a16:creationId xmlns:a16="http://schemas.microsoft.com/office/drawing/2014/main" id="{B6353CAD-6785-4B8E-A98B-D5DEA3F689DF}"/>
              </a:ext>
            </a:extLst>
          </p:cNvPr>
          <p:cNvSpPr>
            <a:spLocks noChangeArrowheads="1"/>
          </p:cNvSpPr>
          <p:nvPr/>
        </p:nvSpPr>
        <p:spPr bwMode="auto">
          <a:xfrm>
            <a:off x="5106988" y="4606925"/>
            <a:ext cx="2006960"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units_sold</a:t>
            </a:r>
          </a:p>
        </p:txBody>
      </p:sp>
      <p:sp>
        <p:nvSpPr>
          <p:cNvPr id="43025" name="Rectangle 22">
            <a:extLst>
              <a:ext uri="{FF2B5EF4-FFF2-40B4-BE49-F238E27FC236}">
                <a16:creationId xmlns:a16="http://schemas.microsoft.com/office/drawing/2014/main" id="{1345E14A-8893-406D-8455-D3E69C60BF29}"/>
              </a:ext>
            </a:extLst>
          </p:cNvPr>
          <p:cNvSpPr>
            <a:spLocks noChangeArrowheads="1"/>
          </p:cNvSpPr>
          <p:nvPr/>
        </p:nvSpPr>
        <p:spPr bwMode="auto">
          <a:xfrm>
            <a:off x="5072064" y="5021263"/>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26" name="Rectangle 23">
            <a:extLst>
              <a:ext uri="{FF2B5EF4-FFF2-40B4-BE49-F238E27FC236}">
                <a16:creationId xmlns:a16="http://schemas.microsoft.com/office/drawing/2014/main" id="{953B5BDB-11BD-4F4F-819D-4BDF47980BF9}"/>
              </a:ext>
            </a:extLst>
          </p:cNvPr>
          <p:cNvSpPr>
            <a:spLocks noChangeArrowheads="1"/>
          </p:cNvSpPr>
          <p:nvPr/>
        </p:nvSpPr>
        <p:spPr bwMode="auto">
          <a:xfrm>
            <a:off x="5106988" y="5051425"/>
            <a:ext cx="2013372"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dollars_sold</a:t>
            </a:r>
          </a:p>
        </p:txBody>
      </p:sp>
      <p:sp>
        <p:nvSpPr>
          <p:cNvPr id="43027" name="Rectangle 24">
            <a:extLst>
              <a:ext uri="{FF2B5EF4-FFF2-40B4-BE49-F238E27FC236}">
                <a16:creationId xmlns:a16="http://schemas.microsoft.com/office/drawing/2014/main" id="{D3B1CAA9-04A9-4082-AF67-F0B08818C143}"/>
              </a:ext>
            </a:extLst>
          </p:cNvPr>
          <p:cNvSpPr>
            <a:spLocks noChangeArrowheads="1"/>
          </p:cNvSpPr>
          <p:nvPr/>
        </p:nvSpPr>
        <p:spPr bwMode="auto">
          <a:xfrm>
            <a:off x="5072064" y="5486400"/>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3028" name="Rectangle 25">
            <a:extLst>
              <a:ext uri="{FF2B5EF4-FFF2-40B4-BE49-F238E27FC236}">
                <a16:creationId xmlns:a16="http://schemas.microsoft.com/office/drawing/2014/main" id="{9FBFE225-2A34-4220-8CA2-13EC2FBA1D57}"/>
              </a:ext>
            </a:extLst>
          </p:cNvPr>
          <p:cNvSpPr>
            <a:spLocks noChangeArrowheads="1"/>
          </p:cNvSpPr>
          <p:nvPr/>
        </p:nvSpPr>
        <p:spPr bwMode="auto">
          <a:xfrm>
            <a:off x="5087939" y="5497513"/>
            <a:ext cx="2014975"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avg_sales</a:t>
            </a:r>
          </a:p>
        </p:txBody>
      </p:sp>
      <p:sp>
        <p:nvSpPr>
          <p:cNvPr id="43029" name="Rectangle 26">
            <a:extLst>
              <a:ext uri="{FF2B5EF4-FFF2-40B4-BE49-F238E27FC236}">
                <a16:creationId xmlns:a16="http://schemas.microsoft.com/office/drawing/2014/main" id="{E7B76BA4-F722-47DF-BC5E-1C260FFC6302}"/>
              </a:ext>
            </a:extLst>
          </p:cNvPr>
          <p:cNvSpPr>
            <a:spLocks noChangeArrowheads="1"/>
          </p:cNvSpPr>
          <p:nvPr/>
        </p:nvSpPr>
        <p:spPr bwMode="auto">
          <a:xfrm>
            <a:off x="3581400" y="5905500"/>
            <a:ext cx="1219200" cy="406400"/>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a:latin typeface="Times New Roman" panose="02020603050405020304" pitchFamily="18" charset="0"/>
              </a:rPr>
              <a:t>Measures</a:t>
            </a:r>
          </a:p>
        </p:txBody>
      </p:sp>
      <p:sp>
        <p:nvSpPr>
          <p:cNvPr id="43030" name="Line 27">
            <a:extLst>
              <a:ext uri="{FF2B5EF4-FFF2-40B4-BE49-F238E27FC236}">
                <a16:creationId xmlns:a16="http://schemas.microsoft.com/office/drawing/2014/main" id="{38B844A6-7C75-4D4E-87A9-4FF9A890B898}"/>
              </a:ext>
            </a:extLst>
          </p:cNvPr>
          <p:cNvSpPr>
            <a:spLocks noChangeShapeType="1"/>
          </p:cNvSpPr>
          <p:nvPr/>
        </p:nvSpPr>
        <p:spPr bwMode="auto">
          <a:xfrm flipV="1">
            <a:off x="4295775" y="4781550"/>
            <a:ext cx="769938"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3031" name="Line 28">
            <a:extLst>
              <a:ext uri="{FF2B5EF4-FFF2-40B4-BE49-F238E27FC236}">
                <a16:creationId xmlns:a16="http://schemas.microsoft.com/office/drawing/2014/main" id="{80431EF5-3E85-4660-9B82-0CF59FF48A4D}"/>
              </a:ext>
            </a:extLst>
          </p:cNvPr>
          <p:cNvSpPr>
            <a:spLocks noChangeShapeType="1"/>
          </p:cNvSpPr>
          <p:nvPr/>
        </p:nvSpPr>
        <p:spPr bwMode="auto">
          <a:xfrm flipV="1">
            <a:off x="4276725" y="5324476"/>
            <a:ext cx="788988"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3032" name="Line 29">
            <a:extLst>
              <a:ext uri="{FF2B5EF4-FFF2-40B4-BE49-F238E27FC236}">
                <a16:creationId xmlns:a16="http://schemas.microsoft.com/office/drawing/2014/main" id="{B9E7427C-0D68-437F-83BF-05C1EA674BD8}"/>
              </a:ext>
            </a:extLst>
          </p:cNvPr>
          <p:cNvSpPr>
            <a:spLocks noChangeShapeType="1"/>
          </p:cNvSpPr>
          <p:nvPr/>
        </p:nvSpPr>
        <p:spPr bwMode="auto">
          <a:xfrm flipV="1">
            <a:off x="4276726" y="5692776"/>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3033" name="Line 30">
            <a:extLst>
              <a:ext uri="{FF2B5EF4-FFF2-40B4-BE49-F238E27FC236}">
                <a16:creationId xmlns:a16="http://schemas.microsoft.com/office/drawing/2014/main" id="{105EA819-D326-47C4-8D0A-BF26B0774902}"/>
              </a:ext>
            </a:extLst>
          </p:cNvPr>
          <p:cNvSpPr>
            <a:spLocks noChangeShapeType="1"/>
          </p:cNvSpPr>
          <p:nvPr/>
        </p:nvSpPr>
        <p:spPr bwMode="auto">
          <a:xfrm flipH="1">
            <a:off x="3852863" y="3949701"/>
            <a:ext cx="1193800" cy="7350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3034" name="Line 31">
            <a:extLst>
              <a:ext uri="{FF2B5EF4-FFF2-40B4-BE49-F238E27FC236}">
                <a16:creationId xmlns:a16="http://schemas.microsoft.com/office/drawing/2014/main" id="{958F8131-5DE8-4D81-9716-1D560EBA198F}"/>
              </a:ext>
            </a:extLst>
          </p:cNvPr>
          <p:cNvSpPr>
            <a:spLocks noChangeShapeType="1"/>
          </p:cNvSpPr>
          <p:nvPr/>
        </p:nvSpPr>
        <p:spPr bwMode="auto">
          <a:xfrm flipH="1" flipV="1">
            <a:off x="3657601" y="2514601"/>
            <a:ext cx="1446213" cy="485775"/>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43035" name="Line 32">
            <a:extLst>
              <a:ext uri="{FF2B5EF4-FFF2-40B4-BE49-F238E27FC236}">
                <a16:creationId xmlns:a16="http://schemas.microsoft.com/office/drawing/2014/main" id="{7140A71F-7FCB-43D0-BA70-185682EA5602}"/>
              </a:ext>
            </a:extLst>
          </p:cNvPr>
          <p:cNvSpPr>
            <a:spLocks noChangeShapeType="1"/>
          </p:cNvSpPr>
          <p:nvPr/>
        </p:nvSpPr>
        <p:spPr bwMode="auto">
          <a:xfrm>
            <a:off x="7104063" y="4356100"/>
            <a:ext cx="1039812" cy="3873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3036" name="Line 33">
            <a:extLst>
              <a:ext uri="{FF2B5EF4-FFF2-40B4-BE49-F238E27FC236}">
                <a16:creationId xmlns:a16="http://schemas.microsoft.com/office/drawing/2014/main" id="{301240C3-4817-4E45-8773-DECD517D4A22}"/>
              </a:ext>
            </a:extLst>
          </p:cNvPr>
          <p:cNvSpPr>
            <a:spLocks noChangeShapeType="1"/>
          </p:cNvSpPr>
          <p:nvPr/>
        </p:nvSpPr>
        <p:spPr bwMode="auto">
          <a:xfrm flipV="1">
            <a:off x="7104063" y="2709863"/>
            <a:ext cx="1077912" cy="677862"/>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43037" name="Group 34">
            <a:extLst>
              <a:ext uri="{FF2B5EF4-FFF2-40B4-BE49-F238E27FC236}">
                <a16:creationId xmlns:a16="http://schemas.microsoft.com/office/drawing/2014/main" id="{A96927B4-B63E-4BF6-80F5-0482776715E0}"/>
              </a:ext>
            </a:extLst>
          </p:cNvPr>
          <p:cNvGrpSpPr>
            <a:grpSpLocks/>
          </p:cNvGrpSpPr>
          <p:nvPr/>
        </p:nvGrpSpPr>
        <p:grpSpPr bwMode="auto">
          <a:xfrm>
            <a:off x="8134351" y="1648584"/>
            <a:ext cx="1438275" cy="1877255"/>
            <a:chOff x="3796" y="1013"/>
            <a:chExt cx="896" cy="1164"/>
          </a:xfrm>
        </p:grpSpPr>
        <p:sp>
          <p:nvSpPr>
            <p:cNvPr id="43042" name="Rectangle 35">
              <a:extLst>
                <a:ext uri="{FF2B5EF4-FFF2-40B4-BE49-F238E27FC236}">
                  <a16:creationId xmlns:a16="http://schemas.microsoft.com/office/drawing/2014/main" id="{5ACD43BD-728D-4559-BC30-6D71BBDAD8C9}"/>
                </a:ext>
              </a:extLst>
            </p:cNvPr>
            <p:cNvSpPr>
              <a:spLocks noChangeArrowheads="1"/>
            </p:cNvSpPr>
            <p:nvPr/>
          </p:nvSpPr>
          <p:spPr bwMode="auto">
            <a:xfrm>
              <a:off x="3796" y="1262"/>
              <a:ext cx="896" cy="915"/>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item_key</a:t>
              </a:r>
            </a:p>
            <a:p>
              <a:pPr>
                <a:spcBef>
                  <a:spcPct val="0"/>
                </a:spcBef>
                <a:buFontTx/>
                <a:buNone/>
              </a:pPr>
              <a:r>
                <a:rPr lang="en-US" altLang="en-US" sz="1800">
                  <a:latin typeface="Times New Roman" panose="02020603050405020304" pitchFamily="18" charset="0"/>
                </a:rPr>
                <a:t>item_name</a:t>
              </a:r>
            </a:p>
            <a:p>
              <a:pPr>
                <a:spcBef>
                  <a:spcPct val="0"/>
                </a:spcBef>
                <a:buFontTx/>
                <a:buNone/>
              </a:pPr>
              <a:r>
                <a:rPr lang="en-US" altLang="en-US" sz="1800">
                  <a:latin typeface="Times New Roman" panose="02020603050405020304" pitchFamily="18" charset="0"/>
                </a:rPr>
                <a:t>brand</a:t>
              </a:r>
            </a:p>
            <a:p>
              <a:pPr>
                <a:spcBef>
                  <a:spcPct val="0"/>
                </a:spcBef>
                <a:buFontTx/>
                <a:buNone/>
              </a:pPr>
              <a:r>
                <a:rPr lang="en-US" altLang="en-US" sz="1800">
                  <a:latin typeface="Times New Roman" panose="02020603050405020304" pitchFamily="18" charset="0"/>
                </a:rPr>
                <a:t>type</a:t>
              </a:r>
            </a:p>
            <a:p>
              <a:pPr>
                <a:spcBef>
                  <a:spcPct val="0"/>
                </a:spcBef>
                <a:buFontTx/>
                <a:buNone/>
              </a:pPr>
              <a:r>
                <a:rPr lang="en-US" altLang="en-US" sz="1800">
                  <a:latin typeface="Times New Roman" panose="02020603050405020304" pitchFamily="18" charset="0"/>
                </a:rPr>
                <a:t>supplier_type</a:t>
              </a:r>
            </a:p>
          </p:txBody>
        </p:sp>
        <p:sp>
          <p:nvSpPr>
            <p:cNvPr id="43043" name="Text Box 36">
              <a:extLst>
                <a:ext uri="{FF2B5EF4-FFF2-40B4-BE49-F238E27FC236}">
                  <a16:creationId xmlns:a16="http://schemas.microsoft.com/office/drawing/2014/main" id="{8D5E0952-CDA6-4FFF-A9FC-A32EA7F94809}"/>
                </a:ext>
              </a:extLst>
            </p:cNvPr>
            <p:cNvSpPr txBox="1">
              <a:spLocks noChangeArrowheads="1"/>
            </p:cNvSpPr>
            <p:nvPr/>
          </p:nvSpPr>
          <p:spPr bwMode="auto">
            <a:xfrm>
              <a:off x="3969" y="1013"/>
              <a:ext cx="371" cy="229"/>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item</a:t>
              </a:r>
            </a:p>
          </p:txBody>
        </p:sp>
      </p:grpSp>
      <p:grpSp>
        <p:nvGrpSpPr>
          <p:cNvPr id="43038" name="Group 37">
            <a:extLst>
              <a:ext uri="{FF2B5EF4-FFF2-40B4-BE49-F238E27FC236}">
                <a16:creationId xmlns:a16="http://schemas.microsoft.com/office/drawing/2014/main" id="{3634DFC3-766A-4AE2-9162-7B5F331DCDFB}"/>
              </a:ext>
            </a:extLst>
          </p:cNvPr>
          <p:cNvGrpSpPr>
            <a:grpSpLocks/>
          </p:cNvGrpSpPr>
          <p:nvPr/>
        </p:nvGrpSpPr>
        <p:grpSpPr bwMode="auto">
          <a:xfrm>
            <a:off x="2445805" y="3886201"/>
            <a:ext cx="1426108" cy="1393825"/>
            <a:chOff x="3896" y="2426"/>
            <a:chExt cx="887" cy="864"/>
          </a:xfrm>
        </p:grpSpPr>
        <p:sp>
          <p:nvSpPr>
            <p:cNvPr id="43040" name="Rectangle 38">
              <a:extLst>
                <a:ext uri="{FF2B5EF4-FFF2-40B4-BE49-F238E27FC236}">
                  <a16:creationId xmlns:a16="http://schemas.microsoft.com/office/drawing/2014/main" id="{954C6196-7569-430C-A9D5-F21E1BE3C420}"/>
                </a:ext>
              </a:extLst>
            </p:cNvPr>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branch_key</a:t>
              </a:r>
            </a:p>
            <a:p>
              <a:pPr>
                <a:spcBef>
                  <a:spcPct val="0"/>
                </a:spcBef>
                <a:buFontTx/>
                <a:buNone/>
              </a:pPr>
              <a:r>
                <a:rPr lang="en-US" altLang="en-US" sz="1800">
                  <a:latin typeface="Times New Roman" panose="02020603050405020304" pitchFamily="18" charset="0"/>
                </a:rPr>
                <a:t>branch_name</a:t>
              </a:r>
            </a:p>
            <a:p>
              <a:pPr>
                <a:spcBef>
                  <a:spcPct val="0"/>
                </a:spcBef>
                <a:buFontTx/>
                <a:buNone/>
              </a:pPr>
              <a:r>
                <a:rPr lang="en-US" altLang="en-US" sz="1800">
                  <a:latin typeface="Times New Roman" panose="02020603050405020304" pitchFamily="18" charset="0"/>
                </a:rPr>
                <a:t>branch_type</a:t>
              </a:r>
            </a:p>
          </p:txBody>
        </p:sp>
        <p:sp>
          <p:nvSpPr>
            <p:cNvPr id="43041" name="Text Box 39">
              <a:extLst>
                <a:ext uri="{FF2B5EF4-FFF2-40B4-BE49-F238E27FC236}">
                  <a16:creationId xmlns:a16="http://schemas.microsoft.com/office/drawing/2014/main" id="{1614188F-667A-4980-8582-11F4ABA1D4F7}"/>
                </a:ext>
              </a:extLst>
            </p:cNvPr>
            <p:cNvSpPr txBox="1">
              <a:spLocks noChangeArrowheads="1"/>
            </p:cNvSpPr>
            <p:nvPr/>
          </p:nvSpPr>
          <p:spPr bwMode="auto">
            <a:xfrm>
              <a:off x="3910" y="2426"/>
              <a:ext cx="506" cy="229"/>
            </a:xfrm>
            <a:prstGeom prst="rect">
              <a:avLst/>
            </a:prstGeom>
            <a:solidFill>
              <a:srgbClr val="CCECFF"/>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branch</a:t>
              </a:r>
            </a:p>
          </p:txBody>
        </p:sp>
      </p:grpSp>
      <p:sp>
        <p:nvSpPr>
          <p:cNvPr id="40" name="Footer Placeholder 39">
            <a:extLst>
              <a:ext uri="{FF2B5EF4-FFF2-40B4-BE49-F238E27FC236}">
                <a16:creationId xmlns:a16="http://schemas.microsoft.com/office/drawing/2014/main" id="{E83666D7-83D6-4CD6-ADFF-129F7E872155}"/>
              </a:ext>
            </a:extLst>
          </p:cNvPr>
          <p:cNvSpPr>
            <a:spLocks noGrp="1"/>
          </p:cNvSpPr>
          <p:nvPr>
            <p:ph type="ftr" sz="quarter" idx="11"/>
          </p:nvPr>
        </p:nvSpPr>
        <p:spPr/>
        <p:txBody>
          <a:bodyPr/>
          <a:lstStyle/>
          <a:p>
            <a:pPr>
              <a:defRPr/>
            </a:pPr>
            <a:r>
              <a:rPr lang="en-US"/>
              <a:t> CSE LPU</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D01A-5F52-4606-BD33-6233EEAE13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87038A-2A58-4618-8CB6-E041D7EC2943}"/>
              </a:ext>
            </a:extLst>
          </p:cNvPr>
          <p:cNvSpPr>
            <a:spLocks noGrp="1"/>
          </p:cNvSpPr>
          <p:nvPr>
            <p:ph idx="1"/>
          </p:nvPr>
        </p:nvSpPr>
        <p:spPr/>
        <p:txBody>
          <a:bodyPr>
            <a:normAutofit fontScale="85000" lnSpcReduction="20000"/>
          </a:bodyPr>
          <a:lstStyle/>
          <a:p>
            <a:r>
              <a:rPr lang="en-IN" dirty="0"/>
              <a:t>It is extension to star schema</a:t>
            </a:r>
          </a:p>
          <a:p>
            <a:r>
              <a:rPr lang="en-IN" dirty="0"/>
              <a:t>Improvement in query performance due to minimised disk performance and joins minor lookup tables</a:t>
            </a:r>
          </a:p>
          <a:p>
            <a:r>
              <a:rPr lang="en-IN" dirty="0" err="1"/>
              <a:t>Disadv</a:t>
            </a:r>
            <a:r>
              <a:rPr lang="en-IN" dirty="0"/>
              <a:t>: </a:t>
            </a:r>
            <a:r>
              <a:rPr lang="en-IN" dirty="0" err="1"/>
              <a:t>Mor</a:t>
            </a:r>
            <a:r>
              <a:rPr lang="en-IN" dirty="0"/>
              <a:t> number of tables need to be maintained</a:t>
            </a:r>
          </a:p>
          <a:p>
            <a:r>
              <a:rPr lang="en-US" dirty="0"/>
              <a:t>Some dimension tables in the Snowflake schema are normalized.</a:t>
            </a:r>
          </a:p>
          <a:p>
            <a:r>
              <a:rPr lang="en-US" dirty="0"/>
              <a:t>The normalization splits up the data into additional tables.</a:t>
            </a:r>
          </a:p>
          <a:p>
            <a:r>
              <a:rPr lang="en-US" dirty="0"/>
              <a:t>Unlike Star schema, the dimensions table in a snowflake schema are normalized. For example, the item dimension table in star schema is normalized and split into two dimension tables, namely item and supplier table.</a:t>
            </a:r>
          </a:p>
          <a:p>
            <a:r>
              <a:rPr lang="en-US" dirty="0"/>
              <a:t>Now the item dimension table contains the attributes </a:t>
            </a:r>
            <a:r>
              <a:rPr lang="en-US" dirty="0" err="1"/>
              <a:t>item_key</a:t>
            </a:r>
            <a:r>
              <a:rPr lang="en-US" dirty="0"/>
              <a:t>, </a:t>
            </a:r>
            <a:r>
              <a:rPr lang="en-US" dirty="0" err="1"/>
              <a:t>item_name</a:t>
            </a:r>
            <a:r>
              <a:rPr lang="en-US" dirty="0"/>
              <a:t>, type, brand, and supplier-key.</a:t>
            </a:r>
          </a:p>
          <a:p>
            <a:r>
              <a:rPr lang="en-US" dirty="0"/>
              <a:t>The supplier key is linked to the supplier dimension table. The supplier dimension table contains the attributes </a:t>
            </a:r>
            <a:r>
              <a:rPr lang="en-US" dirty="0" err="1"/>
              <a:t>supplier_key</a:t>
            </a:r>
            <a:r>
              <a:rPr lang="en-US" dirty="0"/>
              <a:t> and </a:t>
            </a:r>
            <a:r>
              <a:rPr lang="en-US" dirty="0" err="1"/>
              <a:t>supplier_type</a:t>
            </a:r>
            <a:r>
              <a:rPr lang="en-US" dirty="0"/>
              <a:t>.</a:t>
            </a:r>
          </a:p>
          <a:p>
            <a:endParaRPr lang="en-IN" dirty="0"/>
          </a:p>
        </p:txBody>
      </p:sp>
    </p:spTree>
    <p:extLst>
      <p:ext uri="{BB962C8B-B14F-4D97-AF65-F5344CB8AC3E}">
        <p14:creationId xmlns:p14="http://schemas.microsoft.com/office/powerpoint/2010/main" val="3032059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7BE44-DCD5-4C6A-BD4F-1966F8A1B74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7983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19B9248B-F79A-4BEA-B298-481E44D1F9D5}"/>
              </a:ext>
            </a:extLst>
          </p:cNvPr>
          <p:cNvSpPr>
            <a:spLocks noGrp="1" noChangeArrowheads="1"/>
          </p:cNvSpPr>
          <p:nvPr>
            <p:ph type="title"/>
          </p:nvPr>
        </p:nvSpPr>
        <p:spPr>
          <a:xfrm>
            <a:off x="2019300" y="414339"/>
            <a:ext cx="7772400" cy="498475"/>
          </a:xfrm>
        </p:spPr>
        <p:txBody>
          <a:bodyPr rtlCol="0">
            <a:normAutofit fontScale="90000"/>
          </a:bodyPr>
          <a:lstStyle/>
          <a:p>
            <a:pPr>
              <a:defRPr/>
            </a:pPr>
            <a:r>
              <a:rPr lang="en-US"/>
              <a:t>Example of </a:t>
            </a:r>
            <a:r>
              <a:rPr lang="en-US" b="1"/>
              <a:t>Snowflake Schema</a:t>
            </a:r>
          </a:p>
        </p:txBody>
      </p:sp>
      <p:sp>
        <p:nvSpPr>
          <p:cNvPr id="45059" name="Rectangle 4">
            <a:extLst>
              <a:ext uri="{FF2B5EF4-FFF2-40B4-BE49-F238E27FC236}">
                <a16:creationId xmlns:a16="http://schemas.microsoft.com/office/drawing/2014/main" id="{FAAC8DA6-9BC7-4981-B614-E6E2230759AE}"/>
              </a:ext>
            </a:extLst>
          </p:cNvPr>
          <p:cNvSpPr>
            <a:spLocks noChangeArrowheads="1"/>
          </p:cNvSpPr>
          <p:nvPr/>
        </p:nvSpPr>
        <p:spPr bwMode="auto">
          <a:xfrm>
            <a:off x="4841875" y="3105150"/>
            <a:ext cx="2065338"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45060" name="Group 5">
            <a:extLst>
              <a:ext uri="{FF2B5EF4-FFF2-40B4-BE49-F238E27FC236}">
                <a16:creationId xmlns:a16="http://schemas.microsoft.com/office/drawing/2014/main" id="{25BF1EC8-93EB-4AF8-867E-247D39BB1929}"/>
              </a:ext>
            </a:extLst>
          </p:cNvPr>
          <p:cNvGrpSpPr>
            <a:grpSpLocks/>
          </p:cNvGrpSpPr>
          <p:nvPr/>
        </p:nvGrpSpPr>
        <p:grpSpPr bwMode="auto">
          <a:xfrm>
            <a:off x="1828801" y="1295401"/>
            <a:ext cx="1819275" cy="2163763"/>
            <a:chOff x="277" y="1164"/>
            <a:chExt cx="1133" cy="1341"/>
          </a:xfrm>
        </p:grpSpPr>
        <p:sp>
          <p:nvSpPr>
            <p:cNvPr id="45101" name="Rectangle 6">
              <a:extLst>
                <a:ext uri="{FF2B5EF4-FFF2-40B4-BE49-F238E27FC236}">
                  <a16:creationId xmlns:a16="http://schemas.microsoft.com/office/drawing/2014/main" id="{DB613E42-D3BF-4AE0-B5C2-4E90D692D19E}"/>
                </a:ext>
              </a:extLst>
            </p:cNvPr>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time_key</a:t>
              </a:r>
            </a:p>
            <a:p>
              <a:pPr>
                <a:spcBef>
                  <a:spcPct val="0"/>
                </a:spcBef>
                <a:buFontTx/>
                <a:buNone/>
              </a:pPr>
              <a:r>
                <a:rPr lang="en-US" altLang="en-US" sz="1800">
                  <a:latin typeface="Times New Roman" panose="02020603050405020304" pitchFamily="18" charset="0"/>
                </a:rPr>
                <a:t>day</a:t>
              </a:r>
            </a:p>
            <a:p>
              <a:pPr>
                <a:spcBef>
                  <a:spcPct val="0"/>
                </a:spcBef>
                <a:buFontTx/>
                <a:buNone/>
              </a:pPr>
              <a:r>
                <a:rPr lang="en-US" altLang="en-US" sz="1800">
                  <a:latin typeface="Times New Roman" panose="02020603050405020304" pitchFamily="18" charset="0"/>
                </a:rPr>
                <a:t>day_of_the_week</a:t>
              </a:r>
            </a:p>
            <a:p>
              <a:pPr>
                <a:spcBef>
                  <a:spcPct val="0"/>
                </a:spcBef>
                <a:buFontTx/>
                <a:buNone/>
              </a:pPr>
              <a:r>
                <a:rPr lang="en-US" altLang="en-US" sz="1800">
                  <a:latin typeface="Times New Roman" panose="02020603050405020304" pitchFamily="18" charset="0"/>
                </a:rPr>
                <a:t>month</a:t>
              </a:r>
            </a:p>
            <a:p>
              <a:pPr>
                <a:spcBef>
                  <a:spcPct val="0"/>
                </a:spcBef>
                <a:buFontTx/>
                <a:buNone/>
              </a:pPr>
              <a:r>
                <a:rPr lang="en-US" altLang="en-US" sz="1800">
                  <a:latin typeface="Times New Roman" panose="02020603050405020304" pitchFamily="18" charset="0"/>
                </a:rPr>
                <a:t>quarter</a:t>
              </a:r>
            </a:p>
            <a:p>
              <a:pPr>
                <a:spcBef>
                  <a:spcPct val="0"/>
                </a:spcBef>
                <a:buFontTx/>
                <a:buNone/>
              </a:pPr>
              <a:r>
                <a:rPr lang="en-US" altLang="en-US" sz="1800">
                  <a:latin typeface="Times New Roman" panose="02020603050405020304" pitchFamily="18" charset="0"/>
                </a:rPr>
                <a:t>year</a:t>
              </a:r>
            </a:p>
          </p:txBody>
        </p:sp>
        <p:sp>
          <p:nvSpPr>
            <p:cNvPr id="45102" name="Rectangle 7">
              <a:extLst>
                <a:ext uri="{FF2B5EF4-FFF2-40B4-BE49-F238E27FC236}">
                  <a16:creationId xmlns:a16="http://schemas.microsoft.com/office/drawing/2014/main" id="{6284C6D0-B3CD-4B9B-B303-A8DE590C79B1}"/>
                </a:ext>
              </a:extLst>
            </p:cNvPr>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time</a:t>
              </a:r>
            </a:p>
          </p:txBody>
        </p:sp>
      </p:grpSp>
      <p:grpSp>
        <p:nvGrpSpPr>
          <p:cNvPr id="45061" name="Group 8">
            <a:extLst>
              <a:ext uri="{FF2B5EF4-FFF2-40B4-BE49-F238E27FC236}">
                <a16:creationId xmlns:a16="http://schemas.microsoft.com/office/drawing/2014/main" id="{FE1A2024-0D53-4C8B-899F-ECD3D4DF13FB}"/>
              </a:ext>
            </a:extLst>
          </p:cNvPr>
          <p:cNvGrpSpPr>
            <a:grpSpLocks/>
          </p:cNvGrpSpPr>
          <p:nvPr/>
        </p:nvGrpSpPr>
        <p:grpSpPr bwMode="auto">
          <a:xfrm>
            <a:off x="7467601" y="3810001"/>
            <a:ext cx="1374775" cy="1331913"/>
            <a:chOff x="684" y="2196"/>
            <a:chExt cx="1298" cy="834"/>
          </a:xfrm>
        </p:grpSpPr>
        <p:sp>
          <p:nvSpPr>
            <p:cNvPr id="45099" name="Rectangle 9">
              <a:extLst>
                <a:ext uri="{FF2B5EF4-FFF2-40B4-BE49-F238E27FC236}">
                  <a16:creationId xmlns:a16="http://schemas.microsoft.com/office/drawing/2014/main" id="{106EE42E-6E7E-4C80-82A2-7DE747145A9F}"/>
                </a:ext>
              </a:extLst>
            </p:cNvPr>
            <p:cNvSpPr>
              <a:spLocks noChangeArrowheads="1"/>
            </p:cNvSpPr>
            <p:nvPr/>
          </p:nvSpPr>
          <p:spPr bwMode="auto">
            <a:xfrm>
              <a:off x="684" y="2450"/>
              <a:ext cx="1298" cy="580"/>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location_key</a:t>
              </a:r>
            </a:p>
            <a:p>
              <a:pPr>
                <a:spcBef>
                  <a:spcPct val="0"/>
                </a:spcBef>
                <a:buFontTx/>
                <a:buNone/>
              </a:pPr>
              <a:r>
                <a:rPr lang="en-US" altLang="en-US" sz="1800">
                  <a:latin typeface="Times New Roman" panose="02020603050405020304" pitchFamily="18" charset="0"/>
                </a:rPr>
                <a:t>street</a:t>
              </a:r>
            </a:p>
            <a:p>
              <a:pPr>
                <a:spcBef>
                  <a:spcPct val="0"/>
                </a:spcBef>
                <a:buFontTx/>
                <a:buNone/>
              </a:pPr>
              <a:r>
                <a:rPr lang="en-US" altLang="en-US" sz="1800">
                  <a:latin typeface="Times New Roman" panose="02020603050405020304" pitchFamily="18" charset="0"/>
                </a:rPr>
                <a:t>city_key</a:t>
              </a:r>
            </a:p>
          </p:txBody>
        </p:sp>
        <p:sp>
          <p:nvSpPr>
            <p:cNvPr id="45100" name="Rectangle 10">
              <a:extLst>
                <a:ext uri="{FF2B5EF4-FFF2-40B4-BE49-F238E27FC236}">
                  <a16:creationId xmlns:a16="http://schemas.microsoft.com/office/drawing/2014/main" id="{6449C5F8-0412-4B50-914D-573FD0DA6055}"/>
                </a:ext>
              </a:extLst>
            </p:cNvPr>
            <p:cNvSpPr>
              <a:spLocks noChangeArrowheads="1"/>
            </p:cNvSpPr>
            <p:nvPr/>
          </p:nvSpPr>
          <p:spPr bwMode="auto">
            <a:xfrm>
              <a:off x="684" y="2196"/>
              <a:ext cx="953" cy="254"/>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location</a:t>
              </a:r>
            </a:p>
          </p:txBody>
        </p:sp>
      </p:grpSp>
      <p:sp>
        <p:nvSpPr>
          <p:cNvPr id="45062" name="Rectangle 11">
            <a:extLst>
              <a:ext uri="{FF2B5EF4-FFF2-40B4-BE49-F238E27FC236}">
                <a16:creationId xmlns:a16="http://schemas.microsoft.com/office/drawing/2014/main" id="{ACA8D494-5AFE-4AAF-BD8F-B65C645146AC}"/>
              </a:ext>
            </a:extLst>
          </p:cNvPr>
          <p:cNvSpPr>
            <a:spLocks noChangeArrowheads="1"/>
          </p:cNvSpPr>
          <p:nvPr/>
        </p:nvSpPr>
        <p:spPr bwMode="auto">
          <a:xfrm>
            <a:off x="4799013" y="2152650"/>
            <a:ext cx="185621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Sales Fact Table</a:t>
            </a:r>
          </a:p>
        </p:txBody>
      </p:sp>
      <p:sp>
        <p:nvSpPr>
          <p:cNvPr id="45063" name="Rectangle 12">
            <a:extLst>
              <a:ext uri="{FF2B5EF4-FFF2-40B4-BE49-F238E27FC236}">
                <a16:creationId xmlns:a16="http://schemas.microsoft.com/office/drawing/2014/main" id="{6D83D03B-583B-4B32-9AE3-1602A9D821FF}"/>
              </a:ext>
            </a:extLst>
          </p:cNvPr>
          <p:cNvSpPr>
            <a:spLocks noChangeArrowheads="1"/>
          </p:cNvSpPr>
          <p:nvPr/>
        </p:nvSpPr>
        <p:spPr bwMode="auto">
          <a:xfrm>
            <a:off x="4841875" y="2640014"/>
            <a:ext cx="2065338"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64" name="Rectangle 13">
            <a:extLst>
              <a:ext uri="{FF2B5EF4-FFF2-40B4-BE49-F238E27FC236}">
                <a16:creationId xmlns:a16="http://schemas.microsoft.com/office/drawing/2014/main" id="{25B5D025-B373-4404-BDD7-A95FCF3857B3}"/>
              </a:ext>
            </a:extLst>
          </p:cNvPr>
          <p:cNvSpPr>
            <a:spLocks noChangeArrowheads="1"/>
          </p:cNvSpPr>
          <p:nvPr/>
        </p:nvSpPr>
        <p:spPr bwMode="auto">
          <a:xfrm>
            <a:off x="4875213" y="2686050"/>
            <a:ext cx="2057400" cy="40075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a:latin typeface="Times New Roman" panose="02020603050405020304" pitchFamily="18" charset="0"/>
              </a:rPr>
              <a:t>           time_key</a:t>
            </a:r>
          </a:p>
        </p:txBody>
      </p:sp>
      <p:sp>
        <p:nvSpPr>
          <p:cNvPr id="45065" name="Rectangle 14">
            <a:extLst>
              <a:ext uri="{FF2B5EF4-FFF2-40B4-BE49-F238E27FC236}">
                <a16:creationId xmlns:a16="http://schemas.microsoft.com/office/drawing/2014/main" id="{8C5251F9-9F08-41CA-B257-FB6DBBCAC222}"/>
              </a:ext>
            </a:extLst>
          </p:cNvPr>
          <p:cNvSpPr>
            <a:spLocks noChangeArrowheads="1"/>
          </p:cNvSpPr>
          <p:nvPr/>
        </p:nvSpPr>
        <p:spPr bwMode="auto">
          <a:xfrm>
            <a:off x="4876800" y="3135313"/>
            <a:ext cx="2035814" cy="40075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item_key</a:t>
            </a:r>
          </a:p>
        </p:txBody>
      </p:sp>
      <p:sp>
        <p:nvSpPr>
          <p:cNvPr id="45066" name="Rectangle 15">
            <a:extLst>
              <a:ext uri="{FF2B5EF4-FFF2-40B4-BE49-F238E27FC236}">
                <a16:creationId xmlns:a16="http://schemas.microsoft.com/office/drawing/2014/main" id="{D3B22F29-0A81-46AC-941B-7FBA9E02CEE3}"/>
              </a:ext>
            </a:extLst>
          </p:cNvPr>
          <p:cNvSpPr>
            <a:spLocks noChangeArrowheads="1"/>
          </p:cNvSpPr>
          <p:nvPr/>
        </p:nvSpPr>
        <p:spPr bwMode="auto">
          <a:xfrm>
            <a:off x="4841875" y="3570288"/>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67" name="Rectangle 16">
            <a:extLst>
              <a:ext uri="{FF2B5EF4-FFF2-40B4-BE49-F238E27FC236}">
                <a16:creationId xmlns:a16="http://schemas.microsoft.com/office/drawing/2014/main" id="{114EB15C-35F5-4FCE-BE29-8A3EBA86123E}"/>
              </a:ext>
            </a:extLst>
          </p:cNvPr>
          <p:cNvSpPr>
            <a:spLocks noChangeArrowheads="1"/>
          </p:cNvSpPr>
          <p:nvPr/>
        </p:nvSpPr>
        <p:spPr bwMode="auto">
          <a:xfrm>
            <a:off x="4876800" y="3581400"/>
            <a:ext cx="2087110" cy="40075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branch_key</a:t>
            </a:r>
          </a:p>
        </p:txBody>
      </p:sp>
      <p:sp>
        <p:nvSpPr>
          <p:cNvPr id="45068" name="Rectangle 17">
            <a:extLst>
              <a:ext uri="{FF2B5EF4-FFF2-40B4-BE49-F238E27FC236}">
                <a16:creationId xmlns:a16="http://schemas.microsoft.com/office/drawing/2014/main" id="{09492DD2-5815-4E93-B6D5-D3BC17A6F469}"/>
              </a:ext>
            </a:extLst>
          </p:cNvPr>
          <p:cNvSpPr>
            <a:spLocks noChangeArrowheads="1"/>
          </p:cNvSpPr>
          <p:nvPr/>
        </p:nvSpPr>
        <p:spPr bwMode="auto">
          <a:xfrm>
            <a:off x="4841875" y="4033839"/>
            <a:ext cx="2065338"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69" name="Rectangle 18">
            <a:extLst>
              <a:ext uri="{FF2B5EF4-FFF2-40B4-BE49-F238E27FC236}">
                <a16:creationId xmlns:a16="http://schemas.microsoft.com/office/drawing/2014/main" id="{E8C39FCF-B9DF-486D-87FE-C84C27E5B882}"/>
              </a:ext>
            </a:extLst>
          </p:cNvPr>
          <p:cNvSpPr>
            <a:spLocks noChangeArrowheads="1"/>
          </p:cNvSpPr>
          <p:nvPr/>
        </p:nvSpPr>
        <p:spPr bwMode="auto">
          <a:xfrm>
            <a:off x="4875214" y="4057650"/>
            <a:ext cx="2085507" cy="40075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location_key</a:t>
            </a:r>
          </a:p>
        </p:txBody>
      </p:sp>
      <p:sp>
        <p:nvSpPr>
          <p:cNvPr id="45070" name="Rectangle 19">
            <a:extLst>
              <a:ext uri="{FF2B5EF4-FFF2-40B4-BE49-F238E27FC236}">
                <a16:creationId xmlns:a16="http://schemas.microsoft.com/office/drawing/2014/main" id="{B704D095-762C-4EFC-98CC-8A49163CCBC5}"/>
              </a:ext>
            </a:extLst>
          </p:cNvPr>
          <p:cNvSpPr>
            <a:spLocks noChangeArrowheads="1"/>
          </p:cNvSpPr>
          <p:nvPr/>
        </p:nvSpPr>
        <p:spPr bwMode="auto">
          <a:xfrm>
            <a:off x="4841875" y="4498975"/>
            <a:ext cx="2065338"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71" name="Rectangle 20">
            <a:extLst>
              <a:ext uri="{FF2B5EF4-FFF2-40B4-BE49-F238E27FC236}">
                <a16:creationId xmlns:a16="http://schemas.microsoft.com/office/drawing/2014/main" id="{78C3DDF8-A8EF-4F4C-B80C-C62A6B8F3B59}"/>
              </a:ext>
            </a:extLst>
          </p:cNvPr>
          <p:cNvSpPr>
            <a:spLocks noChangeArrowheads="1"/>
          </p:cNvSpPr>
          <p:nvPr/>
        </p:nvSpPr>
        <p:spPr bwMode="auto">
          <a:xfrm>
            <a:off x="4876800" y="4549775"/>
            <a:ext cx="2006960"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units_sold</a:t>
            </a:r>
          </a:p>
        </p:txBody>
      </p:sp>
      <p:sp>
        <p:nvSpPr>
          <p:cNvPr id="45072" name="Rectangle 21">
            <a:extLst>
              <a:ext uri="{FF2B5EF4-FFF2-40B4-BE49-F238E27FC236}">
                <a16:creationId xmlns:a16="http://schemas.microsoft.com/office/drawing/2014/main" id="{4C105C2E-D8C6-4158-AF6C-D88DD01E1378}"/>
              </a:ext>
            </a:extLst>
          </p:cNvPr>
          <p:cNvSpPr>
            <a:spLocks noChangeArrowheads="1"/>
          </p:cNvSpPr>
          <p:nvPr/>
        </p:nvSpPr>
        <p:spPr bwMode="auto">
          <a:xfrm>
            <a:off x="4841875" y="4964113"/>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73" name="Rectangle 22">
            <a:extLst>
              <a:ext uri="{FF2B5EF4-FFF2-40B4-BE49-F238E27FC236}">
                <a16:creationId xmlns:a16="http://schemas.microsoft.com/office/drawing/2014/main" id="{08BE7C51-1C0A-4372-8FB3-D045CB398057}"/>
              </a:ext>
            </a:extLst>
          </p:cNvPr>
          <p:cNvSpPr>
            <a:spLocks noChangeArrowheads="1"/>
          </p:cNvSpPr>
          <p:nvPr/>
        </p:nvSpPr>
        <p:spPr bwMode="auto">
          <a:xfrm>
            <a:off x="4876800" y="4994275"/>
            <a:ext cx="2013372"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dollars_sold</a:t>
            </a:r>
          </a:p>
        </p:txBody>
      </p:sp>
      <p:sp>
        <p:nvSpPr>
          <p:cNvPr id="45074" name="Rectangle 23">
            <a:extLst>
              <a:ext uri="{FF2B5EF4-FFF2-40B4-BE49-F238E27FC236}">
                <a16:creationId xmlns:a16="http://schemas.microsoft.com/office/drawing/2014/main" id="{B1701E97-97D8-4036-BF13-F2A2E960C772}"/>
              </a:ext>
            </a:extLst>
          </p:cNvPr>
          <p:cNvSpPr>
            <a:spLocks noChangeArrowheads="1"/>
          </p:cNvSpPr>
          <p:nvPr/>
        </p:nvSpPr>
        <p:spPr bwMode="auto">
          <a:xfrm>
            <a:off x="4841875" y="5429250"/>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5075" name="Rectangle 24">
            <a:extLst>
              <a:ext uri="{FF2B5EF4-FFF2-40B4-BE49-F238E27FC236}">
                <a16:creationId xmlns:a16="http://schemas.microsoft.com/office/drawing/2014/main" id="{0D628B07-5586-43EC-A486-84009296845E}"/>
              </a:ext>
            </a:extLst>
          </p:cNvPr>
          <p:cNvSpPr>
            <a:spLocks noChangeArrowheads="1"/>
          </p:cNvSpPr>
          <p:nvPr/>
        </p:nvSpPr>
        <p:spPr bwMode="auto">
          <a:xfrm>
            <a:off x="4857751" y="5440363"/>
            <a:ext cx="2014975" cy="40075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             avg_sales</a:t>
            </a:r>
          </a:p>
        </p:txBody>
      </p:sp>
      <p:sp>
        <p:nvSpPr>
          <p:cNvPr id="45076" name="Rectangle 25">
            <a:extLst>
              <a:ext uri="{FF2B5EF4-FFF2-40B4-BE49-F238E27FC236}">
                <a16:creationId xmlns:a16="http://schemas.microsoft.com/office/drawing/2014/main" id="{425979B7-9272-487E-8F19-9B52CF5C8423}"/>
              </a:ext>
            </a:extLst>
          </p:cNvPr>
          <p:cNvSpPr>
            <a:spLocks noChangeArrowheads="1"/>
          </p:cNvSpPr>
          <p:nvPr/>
        </p:nvSpPr>
        <p:spPr bwMode="auto">
          <a:xfrm>
            <a:off x="3200400" y="5867400"/>
            <a:ext cx="1219200" cy="406400"/>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a:latin typeface="Times New Roman" panose="02020603050405020304" pitchFamily="18" charset="0"/>
              </a:rPr>
              <a:t>Measures</a:t>
            </a:r>
          </a:p>
        </p:txBody>
      </p:sp>
      <p:sp>
        <p:nvSpPr>
          <p:cNvPr id="45077" name="Line 26">
            <a:extLst>
              <a:ext uri="{FF2B5EF4-FFF2-40B4-BE49-F238E27FC236}">
                <a16:creationId xmlns:a16="http://schemas.microsoft.com/office/drawing/2014/main" id="{27FD7860-58AE-4752-AB07-41FA462D3A72}"/>
              </a:ext>
            </a:extLst>
          </p:cNvPr>
          <p:cNvSpPr>
            <a:spLocks noChangeShapeType="1"/>
          </p:cNvSpPr>
          <p:nvPr/>
        </p:nvSpPr>
        <p:spPr bwMode="auto">
          <a:xfrm flipV="1">
            <a:off x="4114800" y="4724400"/>
            <a:ext cx="769938"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5078" name="Line 27">
            <a:extLst>
              <a:ext uri="{FF2B5EF4-FFF2-40B4-BE49-F238E27FC236}">
                <a16:creationId xmlns:a16="http://schemas.microsoft.com/office/drawing/2014/main" id="{91B716BE-C064-46C8-B182-20ACD0AE4B9B}"/>
              </a:ext>
            </a:extLst>
          </p:cNvPr>
          <p:cNvSpPr>
            <a:spLocks noChangeShapeType="1"/>
          </p:cNvSpPr>
          <p:nvPr/>
        </p:nvSpPr>
        <p:spPr bwMode="auto">
          <a:xfrm flipV="1">
            <a:off x="4095750" y="5267326"/>
            <a:ext cx="788988"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5079" name="Line 28">
            <a:extLst>
              <a:ext uri="{FF2B5EF4-FFF2-40B4-BE49-F238E27FC236}">
                <a16:creationId xmlns:a16="http://schemas.microsoft.com/office/drawing/2014/main" id="{25B1F22D-E916-4997-B464-5AFBF47A40A8}"/>
              </a:ext>
            </a:extLst>
          </p:cNvPr>
          <p:cNvSpPr>
            <a:spLocks noChangeShapeType="1"/>
          </p:cNvSpPr>
          <p:nvPr/>
        </p:nvSpPr>
        <p:spPr bwMode="auto">
          <a:xfrm flipV="1">
            <a:off x="4095751" y="5635626"/>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5080" name="Line 29">
            <a:extLst>
              <a:ext uri="{FF2B5EF4-FFF2-40B4-BE49-F238E27FC236}">
                <a16:creationId xmlns:a16="http://schemas.microsoft.com/office/drawing/2014/main" id="{6B08B67F-4920-47FF-BAC1-F49A368B6A54}"/>
              </a:ext>
            </a:extLst>
          </p:cNvPr>
          <p:cNvSpPr>
            <a:spLocks noChangeShapeType="1"/>
          </p:cNvSpPr>
          <p:nvPr/>
        </p:nvSpPr>
        <p:spPr bwMode="auto">
          <a:xfrm flipH="1">
            <a:off x="3505200" y="3886200"/>
            <a:ext cx="1346200" cy="6858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5081" name="Line 30">
            <a:extLst>
              <a:ext uri="{FF2B5EF4-FFF2-40B4-BE49-F238E27FC236}">
                <a16:creationId xmlns:a16="http://schemas.microsoft.com/office/drawing/2014/main" id="{FC83BE38-9F58-424C-A016-0613728CBE65}"/>
              </a:ext>
            </a:extLst>
          </p:cNvPr>
          <p:cNvSpPr>
            <a:spLocks noChangeShapeType="1"/>
          </p:cNvSpPr>
          <p:nvPr/>
        </p:nvSpPr>
        <p:spPr bwMode="auto">
          <a:xfrm flipH="1" flipV="1">
            <a:off x="3505201" y="1981201"/>
            <a:ext cx="1522413" cy="866775"/>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45082" name="Line 31">
            <a:extLst>
              <a:ext uri="{FF2B5EF4-FFF2-40B4-BE49-F238E27FC236}">
                <a16:creationId xmlns:a16="http://schemas.microsoft.com/office/drawing/2014/main" id="{34F88888-F73E-433D-A49C-C1F1E4FB8DBF}"/>
              </a:ext>
            </a:extLst>
          </p:cNvPr>
          <p:cNvSpPr>
            <a:spLocks noChangeShapeType="1"/>
          </p:cNvSpPr>
          <p:nvPr/>
        </p:nvSpPr>
        <p:spPr bwMode="auto">
          <a:xfrm>
            <a:off x="6858000" y="4267200"/>
            <a:ext cx="609600" cy="1524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5083" name="Line 32">
            <a:extLst>
              <a:ext uri="{FF2B5EF4-FFF2-40B4-BE49-F238E27FC236}">
                <a16:creationId xmlns:a16="http://schemas.microsoft.com/office/drawing/2014/main" id="{2949CBC4-532D-4C50-8892-74BA7D144291}"/>
              </a:ext>
            </a:extLst>
          </p:cNvPr>
          <p:cNvSpPr>
            <a:spLocks noChangeShapeType="1"/>
          </p:cNvSpPr>
          <p:nvPr/>
        </p:nvSpPr>
        <p:spPr bwMode="auto">
          <a:xfrm flipV="1">
            <a:off x="6858000" y="2286000"/>
            <a:ext cx="609600" cy="8382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45084" name="Group 33">
            <a:extLst>
              <a:ext uri="{FF2B5EF4-FFF2-40B4-BE49-F238E27FC236}">
                <a16:creationId xmlns:a16="http://schemas.microsoft.com/office/drawing/2014/main" id="{3A9536D0-13C3-433B-8806-15B68E3DAAF9}"/>
              </a:ext>
            </a:extLst>
          </p:cNvPr>
          <p:cNvGrpSpPr>
            <a:grpSpLocks/>
          </p:cNvGrpSpPr>
          <p:nvPr/>
        </p:nvGrpSpPr>
        <p:grpSpPr bwMode="auto">
          <a:xfrm>
            <a:off x="7467601" y="1572385"/>
            <a:ext cx="1374775" cy="1875667"/>
            <a:chOff x="3796" y="1013"/>
            <a:chExt cx="857" cy="1163"/>
          </a:xfrm>
        </p:grpSpPr>
        <p:sp>
          <p:nvSpPr>
            <p:cNvPr id="45097" name="Rectangle 34">
              <a:extLst>
                <a:ext uri="{FF2B5EF4-FFF2-40B4-BE49-F238E27FC236}">
                  <a16:creationId xmlns:a16="http://schemas.microsoft.com/office/drawing/2014/main" id="{F6C25893-C9EF-4DE7-9436-F61E859A734B}"/>
                </a:ext>
              </a:extLst>
            </p:cNvPr>
            <p:cNvSpPr>
              <a:spLocks noChangeArrowheads="1"/>
            </p:cNvSpPr>
            <p:nvPr/>
          </p:nvSpPr>
          <p:spPr bwMode="auto">
            <a:xfrm>
              <a:off x="3796" y="1262"/>
              <a:ext cx="857" cy="914"/>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item_key</a:t>
              </a:r>
            </a:p>
            <a:p>
              <a:pPr>
                <a:spcBef>
                  <a:spcPct val="0"/>
                </a:spcBef>
                <a:buFontTx/>
                <a:buNone/>
              </a:pPr>
              <a:r>
                <a:rPr lang="en-US" altLang="en-US" sz="1800">
                  <a:latin typeface="Times New Roman" panose="02020603050405020304" pitchFamily="18" charset="0"/>
                </a:rPr>
                <a:t>item_name</a:t>
              </a:r>
            </a:p>
            <a:p>
              <a:pPr>
                <a:spcBef>
                  <a:spcPct val="0"/>
                </a:spcBef>
                <a:buFontTx/>
                <a:buNone/>
              </a:pPr>
              <a:r>
                <a:rPr lang="en-US" altLang="en-US" sz="1800">
                  <a:latin typeface="Times New Roman" panose="02020603050405020304" pitchFamily="18" charset="0"/>
                </a:rPr>
                <a:t>brand</a:t>
              </a:r>
            </a:p>
            <a:p>
              <a:pPr>
                <a:spcBef>
                  <a:spcPct val="0"/>
                </a:spcBef>
                <a:buFontTx/>
                <a:buNone/>
              </a:pPr>
              <a:r>
                <a:rPr lang="en-US" altLang="en-US" sz="1800">
                  <a:latin typeface="Times New Roman" panose="02020603050405020304" pitchFamily="18" charset="0"/>
                </a:rPr>
                <a:t>type</a:t>
              </a:r>
            </a:p>
            <a:p>
              <a:pPr>
                <a:spcBef>
                  <a:spcPct val="0"/>
                </a:spcBef>
                <a:buFontTx/>
                <a:buNone/>
              </a:pPr>
              <a:r>
                <a:rPr lang="en-US" altLang="en-US" sz="1800">
                  <a:latin typeface="Times New Roman" panose="02020603050405020304" pitchFamily="18" charset="0"/>
                </a:rPr>
                <a:t>supplier_key</a:t>
              </a:r>
            </a:p>
          </p:txBody>
        </p:sp>
        <p:sp>
          <p:nvSpPr>
            <p:cNvPr id="45098" name="Text Box 35">
              <a:extLst>
                <a:ext uri="{FF2B5EF4-FFF2-40B4-BE49-F238E27FC236}">
                  <a16:creationId xmlns:a16="http://schemas.microsoft.com/office/drawing/2014/main" id="{B6DA7443-40F4-4386-9927-0E5DC3BB4ABA}"/>
                </a:ext>
              </a:extLst>
            </p:cNvPr>
            <p:cNvSpPr txBox="1">
              <a:spLocks noChangeArrowheads="1"/>
            </p:cNvSpPr>
            <p:nvPr/>
          </p:nvSpPr>
          <p:spPr bwMode="auto">
            <a:xfrm>
              <a:off x="3969" y="1013"/>
              <a:ext cx="371" cy="229"/>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item</a:t>
              </a:r>
            </a:p>
          </p:txBody>
        </p:sp>
      </p:grpSp>
      <p:grpSp>
        <p:nvGrpSpPr>
          <p:cNvPr id="45085" name="Group 36">
            <a:extLst>
              <a:ext uri="{FF2B5EF4-FFF2-40B4-BE49-F238E27FC236}">
                <a16:creationId xmlns:a16="http://schemas.microsoft.com/office/drawing/2014/main" id="{5C7BFB76-6D9B-4ABD-B8D3-9F86B2591831}"/>
              </a:ext>
            </a:extLst>
          </p:cNvPr>
          <p:cNvGrpSpPr>
            <a:grpSpLocks/>
          </p:cNvGrpSpPr>
          <p:nvPr/>
        </p:nvGrpSpPr>
        <p:grpSpPr bwMode="auto">
          <a:xfrm>
            <a:off x="2217205" y="3886201"/>
            <a:ext cx="1426108" cy="1393825"/>
            <a:chOff x="3896" y="2426"/>
            <a:chExt cx="887" cy="864"/>
          </a:xfrm>
        </p:grpSpPr>
        <p:sp>
          <p:nvSpPr>
            <p:cNvPr id="45095" name="Rectangle 37">
              <a:extLst>
                <a:ext uri="{FF2B5EF4-FFF2-40B4-BE49-F238E27FC236}">
                  <a16:creationId xmlns:a16="http://schemas.microsoft.com/office/drawing/2014/main" id="{BA33C11C-3A9A-45AB-A6B4-3311C7BB15C3}"/>
                </a:ext>
              </a:extLst>
            </p:cNvPr>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branch_key</a:t>
              </a:r>
            </a:p>
            <a:p>
              <a:pPr>
                <a:spcBef>
                  <a:spcPct val="0"/>
                </a:spcBef>
                <a:buFontTx/>
                <a:buNone/>
              </a:pPr>
              <a:r>
                <a:rPr lang="en-US" altLang="en-US" sz="1800">
                  <a:latin typeface="Times New Roman" panose="02020603050405020304" pitchFamily="18" charset="0"/>
                </a:rPr>
                <a:t>branch_name</a:t>
              </a:r>
            </a:p>
            <a:p>
              <a:pPr>
                <a:spcBef>
                  <a:spcPct val="0"/>
                </a:spcBef>
                <a:buFontTx/>
                <a:buNone/>
              </a:pPr>
              <a:r>
                <a:rPr lang="en-US" altLang="en-US" sz="1800">
                  <a:latin typeface="Times New Roman" panose="02020603050405020304" pitchFamily="18" charset="0"/>
                </a:rPr>
                <a:t>branch_type</a:t>
              </a:r>
            </a:p>
          </p:txBody>
        </p:sp>
        <p:sp>
          <p:nvSpPr>
            <p:cNvPr id="45096" name="Text Box 38">
              <a:extLst>
                <a:ext uri="{FF2B5EF4-FFF2-40B4-BE49-F238E27FC236}">
                  <a16:creationId xmlns:a16="http://schemas.microsoft.com/office/drawing/2014/main" id="{E93C8CD9-D8BF-4D2F-83AA-FE714D6C18D1}"/>
                </a:ext>
              </a:extLst>
            </p:cNvPr>
            <p:cNvSpPr txBox="1">
              <a:spLocks noChangeArrowheads="1"/>
            </p:cNvSpPr>
            <p:nvPr/>
          </p:nvSpPr>
          <p:spPr bwMode="auto">
            <a:xfrm>
              <a:off x="3910" y="2426"/>
              <a:ext cx="506" cy="229"/>
            </a:xfrm>
            <a:prstGeom prst="rect">
              <a:avLst/>
            </a:prstGeom>
            <a:solidFill>
              <a:srgbClr val="CCECFF"/>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branch</a:t>
              </a:r>
            </a:p>
          </p:txBody>
        </p:sp>
      </p:grpSp>
      <p:grpSp>
        <p:nvGrpSpPr>
          <p:cNvPr id="45086" name="Group 40">
            <a:extLst>
              <a:ext uri="{FF2B5EF4-FFF2-40B4-BE49-F238E27FC236}">
                <a16:creationId xmlns:a16="http://schemas.microsoft.com/office/drawing/2014/main" id="{2F3CAD32-EDDC-48FE-A819-BE101BAB8EA5}"/>
              </a:ext>
            </a:extLst>
          </p:cNvPr>
          <p:cNvGrpSpPr>
            <a:grpSpLocks/>
          </p:cNvGrpSpPr>
          <p:nvPr/>
        </p:nvGrpSpPr>
        <p:grpSpPr bwMode="auto">
          <a:xfrm>
            <a:off x="9229848" y="2029763"/>
            <a:ext cx="1438151" cy="949974"/>
            <a:chOff x="3796" y="912"/>
            <a:chExt cx="896" cy="1115"/>
          </a:xfrm>
        </p:grpSpPr>
        <p:sp>
          <p:nvSpPr>
            <p:cNvPr id="45093" name="Rectangle 41">
              <a:extLst>
                <a:ext uri="{FF2B5EF4-FFF2-40B4-BE49-F238E27FC236}">
                  <a16:creationId xmlns:a16="http://schemas.microsoft.com/office/drawing/2014/main" id="{378E146F-DEBF-41C9-9B99-0D4759F60F64}"/>
                </a:ext>
              </a:extLst>
            </p:cNvPr>
            <p:cNvSpPr>
              <a:spLocks noChangeArrowheads="1"/>
            </p:cNvSpPr>
            <p:nvPr/>
          </p:nvSpPr>
          <p:spPr bwMode="auto">
            <a:xfrm>
              <a:off x="3796" y="1263"/>
              <a:ext cx="896" cy="764"/>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supplier_key</a:t>
              </a:r>
            </a:p>
            <a:p>
              <a:pPr>
                <a:spcBef>
                  <a:spcPct val="0"/>
                </a:spcBef>
                <a:buFontTx/>
                <a:buNone/>
              </a:pPr>
              <a:r>
                <a:rPr lang="en-US" altLang="en-US" sz="1800">
                  <a:latin typeface="Times New Roman" panose="02020603050405020304" pitchFamily="18" charset="0"/>
                </a:rPr>
                <a:t>supplier_type</a:t>
              </a:r>
            </a:p>
          </p:txBody>
        </p:sp>
        <p:sp>
          <p:nvSpPr>
            <p:cNvPr id="45094" name="Text Box 42">
              <a:extLst>
                <a:ext uri="{FF2B5EF4-FFF2-40B4-BE49-F238E27FC236}">
                  <a16:creationId xmlns:a16="http://schemas.microsoft.com/office/drawing/2014/main" id="{838BCEFD-5E99-4E09-8322-8B4C88C9D99C}"/>
                </a:ext>
              </a:extLst>
            </p:cNvPr>
            <p:cNvSpPr txBox="1">
              <a:spLocks noChangeArrowheads="1"/>
            </p:cNvSpPr>
            <p:nvPr/>
          </p:nvSpPr>
          <p:spPr bwMode="auto">
            <a:xfrm>
              <a:off x="3866" y="912"/>
              <a:ext cx="578" cy="433"/>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supplier</a:t>
              </a:r>
            </a:p>
          </p:txBody>
        </p:sp>
      </p:grpSp>
      <p:sp>
        <p:nvSpPr>
          <p:cNvPr id="45087" name="Line 43">
            <a:extLst>
              <a:ext uri="{FF2B5EF4-FFF2-40B4-BE49-F238E27FC236}">
                <a16:creationId xmlns:a16="http://schemas.microsoft.com/office/drawing/2014/main" id="{60323470-D808-4E9B-9A4A-5A9B534FC48F}"/>
              </a:ext>
            </a:extLst>
          </p:cNvPr>
          <p:cNvSpPr>
            <a:spLocks noChangeShapeType="1"/>
          </p:cNvSpPr>
          <p:nvPr/>
        </p:nvSpPr>
        <p:spPr bwMode="auto">
          <a:xfrm flipV="1">
            <a:off x="8686800" y="2667000"/>
            <a:ext cx="533400" cy="5334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45088" name="Group 45">
            <a:extLst>
              <a:ext uri="{FF2B5EF4-FFF2-40B4-BE49-F238E27FC236}">
                <a16:creationId xmlns:a16="http://schemas.microsoft.com/office/drawing/2014/main" id="{EC7D58CF-566F-49DA-9563-4412B15F0911}"/>
              </a:ext>
            </a:extLst>
          </p:cNvPr>
          <p:cNvGrpSpPr>
            <a:grpSpLocks/>
          </p:cNvGrpSpPr>
          <p:nvPr/>
        </p:nvGrpSpPr>
        <p:grpSpPr bwMode="auto">
          <a:xfrm>
            <a:off x="9013826" y="4876801"/>
            <a:ext cx="1654175" cy="1495425"/>
            <a:chOff x="684" y="2196"/>
            <a:chExt cx="1565" cy="913"/>
          </a:xfrm>
        </p:grpSpPr>
        <p:sp>
          <p:nvSpPr>
            <p:cNvPr id="45091" name="Rectangle 46">
              <a:extLst>
                <a:ext uri="{FF2B5EF4-FFF2-40B4-BE49-F238E27FC236}">
                  <a16:creationId xmlns:a16="http://schemas.microsoft.com/office/drawing/2014/main" id="{9F96A908-AFB4-428C-A8D1-D3DA5F129198}"/>
                </a:ext>
              </a:extLst>
            </p:cNvPr>
            <p:cNvSpPr>
              <a:spLocks noChangeArrowheads="1"/>
            </p:cNvSpPr>
            <p:nvPr/>
          </p:nvSpPr>
          <p:spPr bwMode="auto">
            <a:xfrm>
              <a:off x="684" y="2450"/>
              <a:ext cx="1565" cy="659"/>
            </a:xfrm>
            <a:prstGeom prst="rect">
              <a:avLst/>
            </a:prstGeom>
            <a:solidFill>
              <a:srgbClr val="FFFF99"/>
            </a:solidFill>
            <a:ln w="9525">
              <a:solidFill>
                <a:schemeClr val="tx1"/>
              </a:solidFill>
              <a:miter lim="800000"/>
              <a:headEnd/>
              <a:tailEnd/>
            </a:ln>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city_key</a:t>
              </a:r>
            </a:p>
            <a:p>
              <a:pPr>
                <a:spcBef>
                  <a:spcPct val="0"/>
                </a:spcBef>
                <a:buFontTx/>
                <a:buNone/>
              </a:pPr>
              <a:r>
                <a:rPr lang="en-US" altLang="en-US" sz="1600">
                  <a:latin typeface="Times New Roman" panose="02020603050405020304" pitchFamily="18" charset="0"/>
                </a:rPr>
                <a:t>city</a:t>
              </a:r>
            </a:p>
            <a:p>
              <a:pPr>
                <a:spcBef>
                  <a:spcPct val="0"/>
                </a:spcBef>
                <a:buFontTx/>
                <a:buNone/>
              </a:pPr>
              <a:r>
                <a:rPr lang="en-US" altLang="en-US" sz="1600">
                  <a:latin typeface="Times New Roman" panose="02020603050405020304" pitchFamily="18" charset="0"/>
                </a:rPr>
                <a:t>state_or_province</a:t>
              </a:r>
            </a:p>
            <a:p>
              <a:pPr>
                <a:spcBef>
                  <a:spcPct val="0"/>
                </a:spcBef>
                <a:buFontTx/>
                <a:buNone/>
              </a:pPr>
              <a:r>
                <a:rPr lang="en-US" altLang="en-US" sz="1600">
                  <a:latin typeface="Times New Roman" panose="02020603050405020304" pitchFamily="18" charset="0"/>
                </a:rPr>
                <a:t>country</a:t>
              </a:r>
            </a:p>
          </p:txBody>
        </p:sp>
        <p:sp>
          <p:nvSpPr>
            <p:cNvPr id="45092" name="Rectangle 47">
              <a:extLst>
                <a:ext uri="{FF2B5EF4-FFF2-40B4-BE49-F238E27FC236}">
                  <a16:creationId xmlns:a16="http://schemas.microsoft.com/office/drawing/2014/main" id="{68D101F1-C2F4-4D99-8281-2E2BD890CD53}"/>
                </a:ext>
              </a:extLst>
            </p:cNvPr>
            <p:cNvSpPr>
              <a:spLocks noChangeArrowheads="1"/>
            </p:cNvSpPr>
            <p:nvPr/>
          </p:nvSpPr>
          <p:spPr bwMode="auto">
            <a:xfrm>
              <a:off x="684" y="2196"/>
              <a:ext cx="542" cy="248"/>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rPr>
                <a:t>city</a:t>
              </a:r>
            </a:p>
          </p:txBody>
        </p:sp>
      </p:grpSp>
      <p:sp>
        <p:nvSpPr>
          <p:cNvPr id="45089" name="Line 48">
            <a:extLst>
              <a:ext uri="{FF2B5EF4-FFF2-40B4-BE49-F238E27FC236}">
                <a16:creationId xmlns:a16="http://schemas.microsoft.com/office/drawing/2014/main" id="{86EA4F47-F6B7-47F0-8AAA-138EA737458B}"/>
              </a:ext>
            </a:extLst>
          </p:cNvPr>
          <p:cNvSpPr>
            <a:spLocks noChangeShapeType="1"/>
          </p:cNvSpPr>
          <p:nvPr/>
        </p:nvSpPr>
        <p:spPr bwMode="auto">
          <a:xfrm>
            <a:off x="8382000" y="5029200"/>
            <a:ext cx="685800" cy="4572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7" name="Footer Placeholder 46">
            <a:extLst>
              <a:ext uri="{FF2B5EF4-FFF2-40B4-BE49-F238E27FC236}">
                <a16:creationId xmlns:a16="http://schemas.microsoft.com/office/drawing/2014/main" id="{CCC5F76B-5636-4DFA-BF84-75363AE5EDE2}"/>
              </a:ext>
            </a:extLst>
          </p:cNvPr>
          <p:cNvSpPr>
            <a:spLocks noGrp="1"/>
          </p:cNvSpPr>
          <p:nvPr>
            <p:ph type="ftr" sz="quarter" idx="11"/>
          </p:nvPr>
        </p:nvSpPr>
        <p:spPr/>
        <p:txBody>
          <a:bodyPr/>
          <a:lstStyle/>
          <a:p>
            <a:pPr>
              <a:defRPr/>
            </a:pPr>
            <a:r>
              <a:rPr lang="en-US"/>
              <a:t> CSE LPU</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E89C-DDC4-4058-AF50-E038D7838245}"/>
              </a:ext>
            </a:extLst>
          </p:cNvPr>
          <p:cNvSpPr>
            <a:spLocks noGrp="1"/>
          </p:cNvSpPr>
          <p:nvPr>
            <p:ph type="title"/>
          </p:nvPr>
        </p:nvSpPr>
        <p:spPr/>
        <p:txBody>
          <a:bodyPr/>
          <a:lstStyle/>
          <a:p>
            <a:r>
              <a:rPr lang="en-IN" dirty="0"/>
              <a:t>Fact Constellation Schema</a:t>
            </a:r>
          </a:p>
        </p:txBody>
      </p:sp>
      <p:sp>
        <p:nvSpPr>
          <p:cNvPr id="3" name="Content Placeholder 2">
            <a:extLst>
              <a:ext uri="{FF2B5EF4-FFF2-40B4-BE49-F238E27FC236}">
                <a16:creationId xmlns:a16="http://schemas.microsoft.com/office/drawing/2014/main" id="{7B25B2D6-C605-427E-B822-62533C511698}"/>
              </a:ext>
            </a:extLst>
          </p:cNvPr>
          <p:cNvSpPr>
            <a:spLocks noGrp="1"/>
          </p:cNvSpPr>
          <p:nvPr>
            <p:ph idx="1"/>
          </p:nvPr>
        </p:nvSpPr>
        <p:spPr/>
        <p:txBody>
          <a:bodyPr/>
          <a:lstStyle/>
          <a:p>
            <a:r>
              <a:rPr lang="en-IN" dirty="0"/>
              <a:t>Multiple fact tables sharing common dimensions</a:t>
            </a:r>
          </a:p>
          <a:p>
            <a:r>
              <a:rPr lang="en-US" dirty="0"/>
              <a:t>A fact constellation has multiple fact tables. It is also known as galaxy schema.</a:t>
            </a:r>
          </a:p>
          <a:p>
            <a:r>
              <a:rPr lang="en-US" dirty="0"/>
              <a:t>The following diagram shows two fact tables, namely sales and delivery.</a:t>
            </a:r>
          </a:p>
          <a:p>
            <a:endParaRPr lang="en-IN" dirty="0"/>
          </a:p>
        </p:txBody>
      </p:sp>
    </p:spTree>
    <p:extLst>
      <p:ext uri="{BB962C8B-B14F-4D97-AF65-F5344CB8AC3E}">
        <p14:creationId xmlns:p14="http://schemas.microsoft.com/office/powerpoint/2010/main" val="26291663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680BB-B9B7-44A1-8035-6B2A27394D6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02401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D4DAD39E-8884-4B4E-8F29-5A428ECE8DAE}"/>
              </a:ext>
            </a:extLst>
          </p:cNvPr>
          <p:cNvSpPr>
            <a:spLocks noGrp="1" noChangeArrowheads="1"/>
          </p:cNvSpPr>
          <p:nvPr>
            <p:ph type="title"/>
          </p:nvPr>
        </p:nvSpPr>
        <p:spPr>
          <a:xfrm>
            <a:off x="2643188" y="304800"/>
            <a:ext cx="6965950" cy="685800"/>
          </a:xfrm>
        </p:spPr>
        <p:txBody>
          <a:bodyPr rtlCol="0">
            <a:normAutofit fontScale="90000"/>
          </a:bodyPr>
          <a:lstStyle/>
          <a:p>
            <a:pPr>
              <a:defRPr/>
            </a:pPr>
            <a:r>
              <a:rPr lang="en-US"/>
              <a:t>Example of </a:t>
            </a:r>
            <a:r>
              <a:rPr lang="en-US" b="1"/>
              <a:t>Fact Constellation</a:t>
            </a:r>
          </a:p>
        </p:txBody>
      </p:sp>
      <p:sp>
        <p:nvSpPr>
          <p:cNvPr id="47107" name="Rectangle 4">
            <a:extLst>
              <a:ext uri="{FF2B5EF4-FFF2-40B4-BE49-F238E27FC236}">
                <a16:creationId xmlns:a16="http://schemas.microsoft.com/office/drawing/2014/main" id="{5235952A-0A23-437E-A363-F56881574ED4}"/>
              </a:ext>
            </a:extLst>
          </p:cNvPr>
          <p:cNvSpPr>
            <a:spLocks noChangeArrowheads="1"/>
          </p:cNvSpPr>
          <p:nvPr/>
        </p:nvSpPr>
        <p:spPr bwMode="auto">
          <a:xfrm>
            <a:off x="4419600" y="3048000"/>
            <a:ext cx="1608138"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47108" name="Group 5">
            <a:extLst>
              <a:ext uri="{FF2B5EF4-FFF2-40B4-BE49-F238E27FC236}">
                <a16:creationId xmlns:a16="http://schemas.microsoft.com/office/drawing/2014/main" id="{67153859-D2EC-4643-B3B4-60D188DCF015}"/>
              </a:ext>
            </a:extLst>
          </p:cNvPr>
          <p:cNvGrpSpPr>
            <a:grpSpLocks/>
          </p:cNvGrpSpPr>
          <p:nvPr/>
        </p:nvGrpSpPr>
        <p:grpSpPr bwMode="auto">
          <a:xfrm>
            <a:off x="1752600" y="1219200"/>
            <a:ext cx="1639888" cy="1982788"/>
            <a:chOff x="277" y="1164"/>
            <a:chExt cx="1021" cy="1229"/>
          </a:xfrm>
        </p:grpSpPr>
        <p:sp>
          <p:nvSpPr>
            <p:cNvPr id="47169" name="Rectangle 6">
              <a:extLst>
                <a:ext uri="{FF2B5EF4-FFF2-40B4-BE49-F238E27FC236}">
                  <a16:creationId xmlns:a16="http://schemas.microsoft.com/office/drawing/2014/main" id="{3E698062-A72B-4138-8F2B-AB977078EE1D}"/>
                </a:ext>
              </a:extLst>
            </p:cNvPr>
            <p:cNvSpPr>
              <a:spLocks noChangeArrowheads="1"/>
            </p:cNvSpPr>
            <p:nvPr/>
          </p:nvSpPr>
          <p:spPr bwMode="auto">
            <a:xfrm>
              <a:off x="277" y="1421"/>
              <a:ext cx="1021" cy="97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time_key</a:t>
              </a:r>
            </a:p>
            <a:p>
              <a:pPr>
                <a:spcBef>
                  <a:spcPct val="0"/>
                </a:spcBef>
                <a:buFontTx/>
                <a:buNone/>
              </a:pPr>
              <a:r>
                <a:rPr lang="en-US" altLang="en-US" sz="1600">
                  <a:latin typeface="Times New Roman" panose="02020603050405020304" pitchFamily="18" charset="0"/>
                </a:rPr>
                <a:t>day</a:t>
              </a:r>
            </a:p>
            <a:p>
              <a:pPr>
                <a:spcBef>
                  <a:spcPct val="0"/>
                </a:spcBef>
                <a:buFontTx/>
                <a:buNone/>
              </a:pPr>
              <a:r>
                <a:rPr lang="en-US" altLang="en-US" sz="1600">
                  <a:latin typeface="Times New Roman" panose="02020603050405020304" pitchFamily="18" charset="0"/>
                </a:rPr>
                <a:t>day_of_the_week</a:t>
              </a:r>
            </a:p>
            <a:p>
              <a:pPr>
                <a:spcBef>
                  <a:spcPct val="0"/>
                </a:spcBef>
                <a:buFontTx/>
                <a:buNone/>
              </a:pPr>
              <a:r>
                <a:rPr lang="en-US" altLang="en-US" sz="1600">
                  <a:latin typeface="Times New Roman" panose="02020603050405020304" pitchFamily="18" charset="0"/>
                </a:rPr>
                <a:t>month</a:t>
              </a:r>
            </a:p>
            <a:p>
              <a:pPr>
                <a:spcBef>
                  <a:spcPct val="0"/>
                </a:spcBef>
                <a:buFontTx/>
                <a:buNone/>
              </a:pPr>
              <a:r>
                <a:rPr lang="en-US" altLang="en-US" sz="1600">
                  <a:latin typeface="Times New Roman" panose="02020603050405020304" pitchFamily="18" charset="0"/>
                </a:rPr>
                <a:t>quarter</a:t>
              </a:r>
            </a:p>
            <a:p>
              <a:pPr>
                <a:spcBef>
                  <a:spcPct val="0"/>
                </a:spcBef>
                <a:buFontTx/>
                <a:buNone/>
              </a:pPr>
              <a:r>
                <a:rPr lang="en-US" altLang="en-US" sz="1600">
                  <a:latin typeface="Times New Roman" panose="02020603050405020304" pitchFamily="18" charset="0"/>
                </a:rPr>
                <a:t>year</a:t>
              </a:r>
            </a:p>
          </p:txBody>
        </p:sp>
        <p:sp>
          <p:nvSpPr>
            <p:cNvPr id="47170" name="Rectangle 7">
              <a:extLst>
                <a:ext uri="{FF2B5EF4-FFF2-40B4-BE49-F238E27FC236}">
                  <a16:creationId xmlns:a16="http://schemas.microsoft.com/office/drawing/2014/main" id="{05B694FA-D732-4402-8174-C52DEB890750}"/>
                </a:ext>
              </a:extLst>
            </p:cNvPr>
            <p:cNvSpPr>
              <a:spLocks noChangeArrowheads="1"/>
            </p:cNvSpPr>
            <p:nvPr/>
          </p:nvSpPr>
          <p:spPr bwMode="auto">
            <a:xfrm>
              <a:off x="277" y="1164"/>
              <a:ext cx="374" cy="233"/>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time</a:t>
              </a:r>
            </a:p>
          </p:txBody>
        </p:sp>
      </p:grpSp>
      <p:grpSp>
        <p:nvGrpSpPr>
          <p:cNvPr id="47109" name="Group 8">
            <a:extLst>
              <a:ext uri="{FF2B5EF4-FFF2-40B4-BE49-F238E27FC236}">
                <a16:creationId xmlns:a16="http://schemas.microsoft.com/office/drawing/2014/main" id="{96130952-782A-435E-8AB1-3C5AAE868407}"/>
              </a:ext>
            </a:extLst>
          </p:cNvPr>
          <p:cNvGrpSpPr>
            <a:grpSpLocks/>
          </p:cNvGrpSpPr>
          <p:nvPr/>
        </p:nvGrpSpPr>
        <p:grpSpPr bwMode="auto">
          <a:xfrm>
            <a:off x="6629401" y="4038600"/>
            <a:ext cx="1654175" cy="1733550"/>
            <a:chOff x="684" y="2196"/>
            <a:chExt cx="1030" cy="1075"/>
          </a:xfrm>
        </p:grpSpPr>
        <p:sp>
          <p:nvSpPr>
            <p:cNvPr id="47167" name="Rectangle 9">
              <a:extLst>
                <a:ext uri="{FF2B5EF4-FFF2-40B4-BE49-F238E27FC236}">
                  <a16:creationId xmlns:a16="http://schemas.microsoft.com/office/drawing/2014/main" id="{13644F33-6188-4148-A6B9-B0516BC76D61}"/>
                </a:ext>
              </a:extLst>
            </p:cNvPr>
            <p:cNvSpPr>
              <a:spLocks noChangeArrowheads="1"/>
            </p:cNvSpPr>
            <p:nvPr/>
          </p:nvSpPr>
          <p:spPr bwMode="auto">
            <a:xfrm>
              <a:off x="684" y="2450"/>
              <a:ext cx="1030" cy="821"/>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location_key</a:t>
              </a:r>
            </a:p>
            <a:p>
              <a:pPr>
                <a:spcBef>
                  <a:spcPct val="0"/>
                </a:spcBef>
                <a:buFontTx/>
                <a:buNone/>
              </a:pPr>
              <a:r>
                <a:rPr lang="en-US" altLang="en-US" sz="1600">
                  <a:latin typeface="Times New Roman" panose="02020603050405020304" pitchFamily="18" charset="0"/>
                </a:rPr>
                <a:t>street</a:t>
              </a:r>
            </a:p>
            <a:p>
              <a:pPr>
                <a:spcBef>
                  <a:spcPct val="0"/>
                </a:spcBef>
                <a:buFontTx/>
                <a:buNone/>
              </a:pPr>
              <a:r>
                <a:rPr lang="en-US" altLang="en-US" sz="1600">
                  <a:latin typeface="Times New Roman" panose="02020603050405020304" pitchFamily="18" charset="0"/>
                </a:rPr>
                <a:t>city</a:t>
              </a:r>
            </a:p>
            <a:p>
              <a:pPr>
                <a:spcBef>
                  <a:spcPct val="0"/>
                </a:spcBef>
                <a:buFontTx/>
                <a:buNone/>
              </a:pPr>
              <a:r>
                <a:rPr lang="en-US" altLang="en-US" sz="1600">
                  <a:latin typeface="Times New Roman" panose="02020603050405020304" pitchFamily="18" charset="0"/>
                </a:rPr>
                <a:t>province_or_state</a:t>
              </a:r>
            </a:p>
            <a:p>
              <a:pPr>
                <a:spcBef>
                  <a:spcPct val="0"/>
                </a:spcBef>
                <a:buFontTx/>
                <a:buNone/>
              </a:pPr>
              <a:r>
                <a:rPr lang="en-US" altLang="en-US" sz="1600">
                  <a:latin typeface="Times New Roman" panose="02020603050405020304" pitchFamily="18" charset="0"/>
                </a:rPr>
                <a:t>country</a:t>
              </a:r>
            </a:p>
          </p:txBody>
        </p:sp>
        <p:sp>
          <p:nvSpPr>
            <p:cNvPr id="47168" name="Rectangle 10">
              <a:extLst>
                <a:ext uri="{FF2B5EF4-FFF2-40B4-BE49-F238E27FC236}">
                  <a16:creationId xmlns:a16="http://schemas.microsoft.com/office/drawing/2014/main" id="{CDDDB3F7-F91B-477D-9E6E-EF8E26D0D7DE}"/>
                </a:ext>
              </a:extLst>
            </p:cNvPr>
            <p:cNvSpPr>
              <a:spLocks noChangeArrowheads="1"/>
            </p:cNvSpPr>
            <p:nvPr/>
          </p:nvSpPr>
          <p:spPr bwMode="auto">
            <a:xfrm>
              <a:off x="684" y="2196"/>
              <a:ext cx="580" cy="233"/>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location</a:t>
              </a:r>
            </a:p>
          </p:txBody>
        </p:sp>
      </p:grpSp>
      <p:sp>
        <p:nvSpPr>
          <p:cNvPr id="47110" name="Rectangle 11">
            <a:extLst>
              <a:ext uri="{FF2B5EF4-FFF2-40B4-BE49-F238E27FC236}">
                <a16:creationId xmlns:a16="http://schemas.microsoft.com/office/drawing/2014/main" id="{624E0BE3-62E4-4A2F-9F96-3F9A2DDACA0B}"/>
              </a:ext>
            </a:extLst>
          </p:cNvPr>
          <p:cNvSpPr>
            <a:spLocks noChangeArrowheads="1"/>
          </p:cNvSpPr>
          <p:nvPr/>
        </p:nvSpPr>
        <p:spPr bwMode="auto">
          <a:xfrm>
            <a:off x="4267200" y="2133601"/>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Sales Fact Table</a:t>
            </a:r>
          </a:p>
        </p:txBody>
      </p:sp>
      <p:sp>
        <p:nvSpPr>
          <p:cNvPr id="47111" name="Rectangle 12">
            <a:extLst>
              <a:ext uri="{FF2B5EF4-FFF2-40B4-BE49-F238E27FC236}">
                <a16:creationId xmlns:a16="http://schemas.microsoft.com/office/drawing/2014/main" id="{149F6C1B-7441-4F0E-A5E4-AF1AC633C85E}"/>
              </a:ext>
            </a:extLst>
          </p:cNvPr>
          <p:cNvSpPr>
            <a:spLocks noChangeArrowheads="1"/>
          </p:cNvSpPr>
          <p:nvPr/>
        </p:nvSpPr>
        <p:spPr bwMode="auto">
          <a:xfrm>
            <a:off x="4419600" y="259080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12" name="Rectangle 13">
            <a:extLst>
              <a:ext uri="{FF2B5EF4-FFF2-40B4-BE49-F238E27FC236}">
                <a16:creationId xmlns:a16="http://schemas.microsoft.com/office/drawing/2014/main" id="{41FB766F-E19F-468F-8635-EE67320E1E5E}"/>
              </a:ext>
            </a:extLst>
          </p:cNvPr>
          <p:cNvSpPr>
            <a:spLocks noChangeArrowheads="1"/>
          </p:cNvSpPr>
          <p:nvPr/>
        </p:nvSpPr>
        <p:spPr bwMode="auto">
          <a:xfrm>
            <a:off x="4419600" y="2667001"/>
            <a:ext cx="1601788" cy="366713"/>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time_key</a:t>
            </a:r>
          </a:p>
        </p:txBody>
      </p:sp>
      <p:sp>
        <p:nvSpPr>
          <p:cNvPr id="47113" name="Rectangle 14">
            <a:extLst>
              <a:ext uri="{FF2B5EF4-FFF2-40B4-BE49-F238E27FC236}">
                <a16:creationId xmlns:a16="http://schemas.microsoft.com/office/drawing/2014/main" id="{813CE8FE-F274-4E87-93A0-8F571F4C0286}"/>
              </a:ext>
            </a:extLst>
          </p:cNvPr>
          <p:cNvSpPr>
            <a:spLocks noChangeArrowheads="1"/>
          </p:cNvSpPr>
          <p:nvPr/>
        </p:nvSpPr>
        <p:spPr bwMode="auto">
          <a:xfrm>
            <a:off x="4419600" y="3124201"/>
            <a:ext cx="1600200" cy="3667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item_key</a:t>
            </a:r>
          </a:p>
        </p:txBody>
      </p:sp>
      <p:sp>
        <p:nvSpPr>
          <p:cNvPr id="47114" name="Rectangle 15">
            <a:extLst>
              <a:ext uri="{FF2B5EF4-FFF2-40B4-BE49-F238E27FC236}">
                <a16:creationId xmlns:a16="http://schemas.microsoft.com/office/drawing/2014/main" id="{61FE1D54-262C-4E0D-80A4-ACE2801BFD4E}"/>
              </a:ext>
            </a:extLst>
          </p:cNvPr>
          <p:cNvSpPr>
            <a:spLocks noChangeArrowheads="1"/>
          </p:cNvSpPr>
          <p:nvPr/>
        </p:nvSpPr>
        <p:spPr bwMode="auto">
          <a:xfrm>
            <a:off x="4419600" y="3505200"/>
            <a:ext cx="1600200"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15" name="Rectangle 16">
            <a:extLst>
              <a:ext uri="{FF2B5EF4-FFF2-40B4-BE49-F238E27FC236}">
                <a16:creationId xmlns:a16="http://schemas.microsoft.com/office/drawing/2014/main" id="{B10820E8-EE94-4763-A937-E749A13B604E}"/>
              </a:ext>
            </a:extLst>
          </p:cNvPr>
          <p:cNvSpPr>
            <a:spLocks noChangeArrowheads="1"/>
          </p:cNvSpPr>
          <p:nvPr/>
        </p:nvSpPr>
        <p:spPr bwMode="auto">
          <a:xfrm>
            <a:off x="4419600" y="3505201"/>
            <a:ext cx="1600200" cy="366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branch_key</a:t>
            </a:r>
          </a:p>
        </p:txBody>
      </p:sp>
      <p:sp>
        <p:nvSpPr>
          <p:cNvPr id="47116" name="Rectangle 17">
            <a:extLst>
              <a:ext uri="{FF2B5EF4-FFF2-40B4-BE49-F238E27FC236}">
                <a16:creationId xmlns:a16="http://schemas.microsoft.com/office/drawing/2014/main" id="{159A2D90-D456-432C-AC0D-AC7A98853C38}"/>
              </a:ext>
            </a:extLst>
          </p:cNvPr>
          <p:cNvSpPr>
            <a:spLocks noChangeArrowheads="1"/>
          </p:cNvSpPr>
          <p:nvPr/>
        </p:nvSpPr>
        <p:spPr bwMode="auto">
          <a:xfrm>
            <a:off x="4419600" y="396240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17" name="Rectangle 18">
            <a:extLst>
              <a:ext uri="{FF2B5EF4-FFF2-40B4-BE49-F238E27FC236}">
                <a16:creationId xmlns:a16="http://schemas.microsoft.com/office/drawing/2014/main" id="{D5FE32BF-716F-447B-A782-79C1C8BFF81B}"/>
              </a:ext>
            </a:extLst>
          </p:cNvPr>
          <p:cNvSpPr>
            <a:spLocks noChangeArrowheads="1"/>
          </p:cNvSpPr>
          <p:nvPr/>
        </p:nvSpPr>
        <p:spPr bwMode="auto">
          <a:xfrm>
            <a:off x="4418013" y="3981451"/>
            <a:ext cx="15938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location_key</a:t>
            </a:r>
          </a:p>
        </p:txBody>
      </p:sp>
      <p:sp>
        <p:nvSpPr>
          <p:cNvPr id="47118" name="Rectangle 19">
            <a:extLst>
              <a:ext uri="{FF2B5EF4-FFF2-40B4-BE49-F238E27FC236}">
                <a16:creationId xmlns:a16="http://schemas.microsoft.com/office/drawing/2014/main" id="{33E3CA64-F50E-4B3E-A505-6FADF9A15C73}"/>
              </a:ext>
            </a:extLst>
          </p:cNvPr>
          <p:cNvSpPr>
            <a:spLocks noChangeArrowheads="1"/>
          </p:cNvSpPr>
          <p:nvPr/>
        </p:nvSpPr>
        <p:spPr bwMode="auto">
          <a:xfrm>
            <a:off x="4384676" y="4419601"/>
            <a:ext cx="1635125" cy="455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19" name="Rectangle 20">
            <a:extLst>
              <a:ext uri="{FF2B5EF4-FFF2-40B4-BE49-F238E27FC236}">
                <a16:creationId xmlns:a16="http://schemas.microsoft.com/office/drawing/2014/main" id="{0D7A00B2-890E-4B41-8755-1971631DF144}"/>
              </a:ext>
            </a:extLst>
          </p:cNvPr>
          <p:cNvSpPr>
            <a:spLocks noChangeArrowheads="1"/>
          </p:cNvSpPr>
          <p:nvPr/>
        </p:nvSpPr>
        <p:spPr bwMode="auto">
          <a:xfrm>
            <a:off x="4419600" y="4473576"/>
            <a:ext cx="158115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units_sold</a:t>
            </a:r>
          </a:p>
        </p:txBody>
      </p:sp>
      <p:sp>
        <p:nvSpPr>
          <p:cNvPr id="47120" name="Rectangle 21">
            <a:extLst>
              <a:ext uri="{FF2B5EF4-FFF2-40B4-BE49-F238E27FC236}">
                <a16:creationId xmlns:a16="http://schemas.microsoft.com/office/drawing/2014/main" id="{420C8890-115C-41AA-82A8-2839D2DD56BD}"/>
              </a:ext>
            </a:extLst>
          </p:cNvPr>
          <p:cNvSpPr>
            <a:spLocks noChangeArrowheads="1"/>
          </p:cNvSpPr>
          <p:nvPr/>
        </p:nvSpPr>
        <p:spPr bwMode="auto">
          <a:xfrm>
            <a:off x="4384676" y="4876801"/>
            <a:ext cx="1635125"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21" name="Rectangle 22">
            <a:extLst>
              <a:ext uri="{FF2B5EF4-FFF2-40B4-BE49-F238E27FC236}">
                <a16:creationId xmlns:a16="http://schemas.microsoft.com/office/drawing/2014/main" id="{227EEC0E-E092-43C7-B061-C2A4829D8A88}"/>
              </a:ext>
            </a:extLst>
          </p:cNvPr>
          <p:cNvSpPr>
            <a:spLocks noChangeArrowheads="1"/>
          </p:cNvSpPr>
          <p:nvPr/>
        </p:nvSpPr>
        <p:spPr bwMode="auto">
          <a:xfrm>
            <a:off x="4419600" y="4918076"/>
            <a:ext cx="158750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dollars_sold</a:t>
            </a:r>
          </a:p>
        </p:txBody>
      </p:sp>
      <p:sp>
        <p:nvSpPr>
          <p:cNvPr id="47122" name="Rectangle 23">
            <a:extLst>
              <a:ext uri="{FF2B5EF4-FFF2-40B4-BE49-F238E27FC236}">
                <a16:creationId xmlns:a16="http://schemas.microsoft.com/office/drawing/2014/main" id="{4A8FFF90-550E-4FC4-AD60-DC460E86FE5D}"/>
              </a:ext>
            </a:extLst>
          </p:cNvPr>
          <p:cNvSpPr>
            <a:spLocks noChangeArrowheads="1"/>
          </p:cNvSpPr>
          <p:nvPr/>
        </p:nvSpPr>
        <p:spPr bwMode="auto">
          <a:xfrm>
            <a:off x="4384676" y="5334000"/>
            <a:ext cx="163512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23" name="Rectangle 24">
            <a:extLst>
              <a:ext uri="{FF2B5EF4-FFF2-40B4-BE49-F238E27FC236}">
                <a16:creationId xmlns:a16="http://schemas.microsoft.com/office/drawing/2014/main" id="{E516E426-C4DB-4832-967E-FF33BCDFF744}"/>
              </a:ext>
            </a:extLst>
          </p:cNvPr>
          <p:cNvSpPr>
            <a:spLocks noChangeArrowheads="1"/>
          </p:cNvSpPr>
          <p:nvPr/>
        </p:nvSpPr>
        <p:spPr bwMode="auto">
          <a:xfrm>
            <a:off x="4400550" y="5364163"/>
            <a:ext cx="1587500" cy="3667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avg_sales</a:t>
            </a:r>
          </a:p>
        </p:txBody>
      </p:sp>
      <p:sp>
        <p:nvSpPr>
          <p:cNvPr id="47124" name="Rectangle 25">
            <a:extLst>
              <a:ext uri="{FF2B5EF4-FFF2-40B4-BE49-F238E27FC236}">
                <a16:creationId xmlns:a16="http://schemas.microsoft.com/office/drawing/2014/main" id="{F8C850C2-AA88-4862-A7E8-3A962C9D1CD9}"/>
              </a:ext>
            </a:extLst>
          </p:cNvPr>
          <p:cNvSpPr>
            <a:spLocks noChangeArrowheads="1"/>
          </p:cNvSpPr>
          <p:nvPr/>
        </p:nvSpPr>
        <p:spPr bwMode="auto">
          <a:xfrm>
            <a:off x="2819400" y="5715000"/>
            <a:ext cx="1219200" cy="376238"/>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Times New Roman" panose="02020603050405020304" pitchFamily="18" charset="0"/>
              </a:rPr>
              <a:t>Measures</a:t>
            </a:r>
          </a:p>
        </p:txBody>
      </p:sp>
      <p:sp>
        <p:nvSpPr>
          <p:cNvPr id="47125" name="Line 26">
            <a:extLst>
              <a:ext uri="{FF2B5EF4-FFF2-40B4-BE49-F238E27FC236}">
                <a16:creationId xmlns:a16="http://schemas.microsoft.com/office/drawing/2014/main" id="{0CDA873F-A4CE-4B5A-995B-17DBED675133}"/>
              </a:ext>
            </a:extLst>
          </p:cNvPr>
          <p:cNvSpPr>
            <a:spLocks noChangeShapeType="1"/>
          </p:cNvSpPr>
          <p:nvPr/>
        </p:nvSpPr>
        <p:spPr bwMode="auto">
          <a:xfrm flipV="1">
            <a:off x="3608389" y="4648200"/>
            <a:ext cx="769937"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7126" name="Line 27">
            <a:extLst>
              <a:ext uri="{FF2B5EF4-FFF2-40B4-BE49-F238E27FC236}">
                <a16:creationId xmlns:a16="http://schemas.microsoft.com/office/drawing/2014/main" id="{ECE1418D-AF08-4ED9-BAC6-8B2933DF3589}"/>
              </a:ext>
            </a:extLst>
          </p:cNvPr>
          <p:cNvSpPr>
            <a:spLocks noChangeShapeType="1"/>
          </p:cNvSpPr>
          <p:nvPr/>
        </p:nvSpPr>
        <p:spPr bwMode="auto">
          <a:xfrm flipV="1">
            <a:off x="3589339" y="5191126"/>
            <a:ext cx="788987"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7127" name="Line 28">
            <a:extLst>
              <a:ext uri="{FF2B5EF4-FFF2-40B4-BE49-F238E27FC236}">
                <a16:creationId xmlns:a16="http://schemas.microsoft.com/office/drawing/2014/main" id="{BC5872B0-0DB4-4959-9838-4CC55C79A62B}"/>
              </a:ext>
            </a:extLst>
          </p:cNvPr>
          <p:cNvSpPr>
            <a:spLocks noChangeShapeType="1"/>
          </p:cNvSpPr>
          <p:nvPr/>
        </p:nvSpPr>
        <p:spPr bwMode="auto">
          <a:xfrm flipV="1">
            <a:off x="3589339" y="5559426"/>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7128" name="Line 29">
            <a:extLst>
              <a:ext uri="{FF2B5EF4-FFF2-40B4-BE49-F238E27FC236}">
                <a16:creationId xmlns:a16="http://schemas.microsoft.com/office/drawing/2014/main" id="{EB88A255-CCBA-4E05-81A4-BB7796EF18BF}"/>
              </a:ext>
            </a:extLst>
          </p:cNvPr>
          <p:cNvSpPr>
            <a:spLocks noChangeShapeType="1"/>
          </p:cNvSpPr>
          <p:nvPr/>
        </p:nvSpPr>
        <p:spPr bwMode="auto">
          <a:xfrm flipH="1">
            <a:off x="3165475" y="3816351"/>
            <a:ext cx="1193800" cy="7350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7129" name="Line 30">
            <a:extLst>
              <a:ext uri="{FF2B5EF4-FFF2-40B4-BE49-F238E27FC236}">
                <a16:creationId xmlns:a16="http://schemas.microsoft.com/office/drawing/2014/main" id="{DE21BE3D-8E36-4056-B398-007D2720455E}"/>
              </a:ext>
            </a:extLst>
          </p:cNvPr>
          <p:cNvSpPr>
            <a:spLocks noChangeShapeType="1"/>
          </p:cNvSpPr>
          <p:nvPr/>
        </p:nvSpPr>
        <p:spPr bwMode="auto">
          <a:xfrm flipH="1" flipV="1">
            <a:off x="3429000" y="2362200"/>
            <a:ext cx="914400" cy="381000"/>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47130" name="Line 31">
            <a:extLst>
              <a:ext uri="{FF2B5EF4-FFF2-40B4-BE49-F238E27FC236}">
                <a16:creationId xmlns:a16="http://schemas.microsoft.com/office/drawing/2014/main" id="{A8B67BEA-1851-41AE-BC4A-B9F97930AEB9}"/>
              </a:ext>
            </a:extLst>
          </p:cNvPr>
          <p:cNvSpPr>
            <a:spLocks noChangeShapeType="1"/>
          </p:cNvSpPr>
          <p:nvPr/>
        </p:nvSpPr>
        <p:spPr bwMode="auto">
          <a:xfrm>
            <a:off x="6096000" y="4267200"/>
            <a:ext cx="533400" cy="3810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7131" name="Line 32">
            <a:extLst>
              <a:ext uri="{FF2B5EF4-FFF2-40B4-BE49-F238E27FC236}">
                <a16:creationId xmlns:a16="http://schemas.microsoft.com/office/drawing/2014/main" id="{2C2BABB6-E4DE-455B-BA5F-A20BE88DFE70}"/>
              </a:ext>
            </a:extLst>
          </p:cNvPr>
          <p:cNvSpPr>
            <a:spLocks noChangeShapeType="1"/>
          </p:cNvSpPr>
          <p:nvPr/>
        </p:nvSpPr>
        <p:spPr bwMode="auto">
          <a:xfrm flipV="1">
            <a:off x="6019800" y="2743201"/>
            <a:ext cx="762000" cy="52546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47132" name="Group 33">
            <a:extLst>
              <a:ext uri="{FF2B5EF4-FFF2-40B4-BE49-F238E27FC236}">
                <a16:creationId xmlns:a16="http://schemas.microsoft.com/office/drawing/2014/main" id="{FD9A5201-50A3-490A-A88D-C35B48AC9166}"/>
              </a:ext>
            </a:extLst>
          </p:cNvPr>
          <p:cNvGrpSpPr>
            <a:grpSpLocks/>
          </p:cNvGrpSpPr>
          <p:nvPr/>
        </p:nvGrpSpPr>
        <p:grpSpPr bwMode="auto">
          <a:xfrm>
            <a:off x="6705600" y="1524001"/>
            <a:ext cx="1303338" cy="1744663"/>
            <a:chOff x="3796" y="1002"/>
            <a:chExt cx="812" cy="1081"/>
          </a:xfrm>
        </p:grpSpPr>
        <p:sp>
          <p:nvSpPr>
            <p:cNvPr id="47165" name="Rectangle 34">
              <a:extLst>
                <a:ext uri="{FF2B5EF4-FFF2-40B4-BE49-F238E27FC236}">
                  <a16:creationId xmlns:a16="http://schemas.microsoft.com/office/drawing/2014/main" id="{9D228EC6-2FAA-4484-807D-B1056136CB3D}"/>
                </a:ext>
              </a:extLst>
            </p:cNvPr>
            <p:cNvSpPr>
              <a:spLocks noChangeArrowheads="1"/>
            </p:cNvSpPr>
            <p:nvPr/>
          </p:nvSpPr>
          <p:spPr bwMode="auto">
            <a:xfrm>
              <a:off x="3796" y="1262"/>
              <a:ext cx="812" cy="821"/>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item_key</a:t>
              </a:r>
            </a:p>
            <a:p>
              <a:pPr>
                <a:spcBef>
                  <a:spcPct val="0"/>
                </a:spcBef>
                <a:buFontTx/>
                <a:buNone/>
              </a:pPr>
              <a:r>
                <a:rPr lang="en-US" altLang="en-US" sz="1600">
                  <a:latin typeface="Times New Roman" panose="02020603050405020304" pitchFamily="18" charset="0"/>
                </a:rPr>
                <a:t>item_name</a:t>
              </a:r>
            </a:p>
            <a:p>
              <a:pPr>
                <a:spcBef>
                  <a:spcPct val="0"/>
                </a:spcBef>
                <a:buFontTx/>
                <a:buNone/>
              </a:pPr>
              <a:r>
                <a:rPr lang="en-US" altLang="en-US" sz="1600">
                  <a:latin typeface="Times New Roman" panose="02020603050405020304" pitchFamily="18" charset="0"/>
                </a:rPr>
                <a:t>brand</a:t>
              </a:r>
            </a:p>
            <a:p>
              <a:pPr>
                <a:spcBef>
                  <a:spcPct val="0"/>
                </a:spcBef>
                <a:buFontTx/>
                <a:buNone/>
              </a:pPr>
              <a:r>
                <a:rPr lang="en-US" altLang="en-US" sz="1600">
                  <a:latin typeface="Times New Roman" panose="02020603050405020304" pitchFamily="18" charset="0"/>
                </a:rPr>
                <a:t>type</a:t>
              </a:r>
            </a:p>
            <a:p>
              <a:pPr>
                <a:spcBef>
                  <a:spcPct val="0"/>
                </a:spcBef>
                <a:buFontTx/>
                <a:buNone/>
              </a:pPr>
              <a:r>
                <a:rPr lang="en-US" altLang="en-US" sz="1600">
                  <a:latin typeface="Times New Roman" panose="02020603050405020304" pitchFamily="18" charset="0"/>
                </a:rPr>
                <a:t>supplier_type</a:t>
              </a:r>
            </a:p>
          </p:txBody>
        </p:sp>
        <p:sp>
          <p:nvSpPr>
            <p:cNvPr id="47166" name="Text Box 35">
              <a:extLst>
                <a:ext uri="{FF2B5EF4-FFF2-40B4-BE49-F238E27FC236}">
                  <a16:creationId xmlns:a16="http://schemas.microsoft.com/office/drawing/2014/main" id="{4DFD52D9-ABCD-4EC9-B610-8843B2C4178C}"/>
                </a:ext>
              </a:extLst>
            </p:cNvPr>
            <p:cNvSpPr txBox="1">
              <a:spLocks noChangeArrowheads="1"/>
            </p:cNvSpPr>
            <p:nvPr/>
          </p:nvSpPr>
          <p:spPr bwMode="auto">
            <a:xfrm>
              <a:off x="3953" y="1002"/>
              <a:ext cx="401" cy="252"/>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a:latin typeface="Times New Roman" panose="02020603050405020304" pitchFamily="18" charset="0"/>
                </a:rPr>
                <a:t>item</a:t>
              </a:r>
            </a:p>
          </p:txBody>
        </p:sp>
      </p:grpSp>
      <p:grpSp>
        <p:nvGrpSpPr>
          <p:cNvPr id="47133" name="Group 36">
            <a:extLst>
              <a:ext uri="{FF2B5EF4-FFF2-40B4-BE49-F238E27FC236}">
                <a16:creationId xmlns:a16="http://schemas.microsoft.com/office/drawing/2014/main" id="{31904D06-7037-4E98-B1BB-367245E41F04}"/>
              </a:ext>
            </a:extLst>
          </p:cNvPr>
          <p:cNvGrpSpPr>
            <a:grpSpLocks/>
          </p:cNvGrpSpPr>
          <p:nvPr/>
        </p:nvGrpSpPr>
        <p:grpSpPr bwMode="auto">
          <a:xfrm>
            <a:off x="1828800" y="3962401"/>
            <a:ext cx="1290638" cy="1230313"/>
            <a:chOff x="3896" y="2472"/>
            <a:chExt cx="803" cy="762"/>
          </a:xfrm>
        </p:grpSpPr>
        <p:sp>
          <p:nvSpPr>
            <p:cNvPr id="47163" name="Rectangle 37">
              <a:extLst>
                <a:ext uri="{FF2B5EF4-FFF2-40B4-BE49-F238E27FC236}">
                  <a16:creationId xmlns:a16="http://schemas.microsoft.com/office/drawing/2014/main" id="{12D1CC89-B1AA-41A0-BAC7-F9B5E3CD5DC8}"/>
                </a:ext>
              </a:extLst>
            </p:cNvPr>
            <p:cNvSpPr>
              <a:spLocks noChangeArrowheads="1"/>
            </p:cNvSpPr>
            <p:nvPr/>
          </p:nvSpPr>
          <p:spPr bwMode="auto">
            <a:xfrm>
              <a:off x="3896" y="2716"/>
              <a:ext cx="803" cy="518"/>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branch_key</a:t>
              </a:r>
            </a:p>
            <a:p>
              <a:pPr>
                <a:spcBef>
                  <a:spcPct val="0"/>
                </a:spcBef>
                <a:buFontTx/>
                <a:buNone/>
              </a:pPr>
              <a:r>
                <a:rPr lang="en-US" altLang="en-US" sz="1600">
                  <a:latin typeface="Times New Roman" panose="02020603050405020304" pitchFamily="18" charset="0"/>
                </a:rPr>
                <a:t>branch_name</a:t>
              </a:r>
            </a:p>
            <a:p>
              <a:pPr>
                <a:spcBef>
                  <a:spcPct val="0"/>
                </a:spcBef>
                <a:buFontTx/>
                <a:buNone/>
              </a:pPr>
              <a:r>
                <a:rPr lang="en-US" altLang="en-US" sz="1600">
                  <a:latin typeface="Times New Roman" panose="02020603050405020304" pitchFamily="18" charset="0"/>
                </a:rPr>
                <a:t>branch_type</a:t>
              </a:r>
            </a:p>
          </p:txBody>
        </p:sp>
        <p:sp>
          <p:nvSpPr>
            <p:cNvPr id="47164" name="Text Box 38">
              <a:extLst>
                <a:ext uri="{FF2B5EF4-FFF2-40B4-BE49-F238E27FC236}">
                  <a16:creationId xmlns:a16="http://schemas.microsoft.com/office/drawing/2014/main" id="{3EC34AC6-8F50-4290-87A3-B55A35CC50B7}"/>
                </a:ext>
              </a:extLst>
            </p:cNvPr>
            <p:cNvSpPr txBox="1">
              <a:spLocks noChangeArrowheads="1"/>
            </p:cNvSpPr>
            <p:nvPr/>
          </p:nvSpPr>
          <p:spPr bwMode="auto">
            <a:xfrm>
              <a:off x="3907" y="2472"/>
              <a:ext cx="507" cy="233"/>
            </a:xfrm>
            <a:prstGeom prst="rect">
              <a:avLst/>
            </a:prstGeom>
            <a:solidFill>
              <a:srgbClr val="CCECFF"/>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branch</a:t>
              </a:r>
            </a:p>
          </p:txBody>
        </p:sp>
      </p:grpSp>
      <p:sp>
        <p:nvSpPr>
          <p:cNvPr id="47134" name="Rectangle 39">
            <a:extLst>
              <a:ext uri="{FF2B5EF4-FFF2-40B4-BE49-F238E27FC236}">
                <a16:creationId xmlns:a16="http://schemas.microsoft.com/office/drawing/2014/main" id="{DF471AE4-977D-41C0-8C1E-14302E61ED1B}"/>
              </a:ext>
            </a:extLst>
          </p:cNvPr>
          <p:cNvSpPr>
            <a:spLocks noChangeArrowheads="1"/>
          </p:cNvSpPr>
          <p:nvPr/>
        </p:nvSpPr>
        <p:spPr bwMode="auto">
          <a:xfrm>
            <a:off x="8535989" y="2495550"/>
            <a:ext cx="1608137"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35" name="Rectangle 40">
            <a:extLst>
              <a:ext uri="{FF2B5EF4-FFF2-40B4-BE49-F238E27FC236}">
                <a16:creationId xmlns:a16="http://schemas.microsoft.com/office/drawing/2014/main" id="{FCEA42FD-A238-4298-A999-3779ED1952AD}"/>
              </a:ext>
            </a:extLst>
          </p:cNvPr>
          <p:cNvSpPr>
            <a:spLocks noChangeArrowheads="1"/>
          </p:cNvSpPr>
          <p:nvPr/>
        </p:nvSpPr>
        <p:spPr bwMode="auto">
          <a:xfrm>
            <a:off x="8383588" y="1581151"/>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Shipping Fact Table</a:t>
            </a:r>
          </a:p>
        </p:txBody>
      </p:sp>
      <p:sp>
        <p:nvSpPr>
          <p:cNvPr id="47136" name="Rectangle 41">
            <a:extLst>
              <a:ext uri="{FF2B5EF4-FFF2-40B4-BE49-F238E27FC236}">
                <a16:creationId xmlns:a16="http://schemas.microsoft.com/office/drawing/2014/main" id="{F5A83061-7D3E-4D2A-8316-B66E5577AB3E}"/>
              </a:ext>
            </a:extLst>
          </p:cNvPr>
          <p:cNvSpPr>
            <a:spLocks noChangeArrowheads="1"/>
          </p:cNvSpPr>
          <p:nvPr/>
        </p:nvSpPr>
        <p:spPr bwMode="auto">
          <a:xfrm>
            <a:off x="8535988" y="203835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37" name="Rectangle 42">
            <a:extLst>
              <a:ext uri="{FF2B5EF4-FFF2-40B4-BE49-F238E27FC236}">
                <a16:creationId xmlns:a16="http://schemas.microsoft.com/office/drawing/2014/main" id="{E79241E2-0261-4C75-8392-5ACEBE74AB12}"/>
              </a:ext>
            </a:extLst>
          </p:cNvPr>
          <p:cNvSpPr>
            <a:spLocks noChangeArrowheads="1"/>
          </p:cNvSpPr>
          <p:nvPr/>
        </p:nvSpPr>
        <p:spPr bwMode="auto">
          <a:xfrm>
            <a:off x="8535989" y="2114551"/>
            <a:ext cx="1601787" cy="366713"/>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time_key</a:t>
            </a:r>
          </a:p>
        </p:txBody>
      </p:sp>
      <p:sp>
        <p:nvSpPr>
          <p:cNvPr id="47138" name="Rectangle 43">
            <a:extLst>
              <a:ext uri="{FF2B5EF4-FFF2-40B4-BE49-F238E27FC236}">
                <a16:creationId xmlns:a16="http://schemas.microsoft.com/office/drawing/2014/main" id="{7147C249-3051-4955-AFE8-12746CC7A186}"/>
              </a:ext>
            </a:extLst>
          </p:cNvPr>
          <p:cNvSpPr>
            <a:spLocks noChangeArrowheads="1"/>
          </p:cNvSpPr>
          <p:nvPr/>
        </p:nvSpPr>
        <p:spPr bwMode="auto">
          <a:xfrm>
            <a:off x="8535988" y="2571751"/>
            <a:ext cx="1600200" cy="3667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item_key</a:t>
            </a:r>
          </a:p>
        </p:txBody>
      </p:sp>
      <p:sp>
        <p:nvSpPr>
          <p:cNvPr id="47139" name="Rectangle 44">
            <a:extLst>
              <a:ext uri="{FF2B5EF4-FFF2-40B4-BE49-F238E27FC236}">
                <a16:creationId xmlns:a16="http://schemas.microsoft.com/office/drawing/2014/main" id="{5C684CD2-248A-49E2-AEC4-DFA36D66EEF6}"/>
              </a:ext>
            </a:extLst>
          </p:cNvPr>
          <p:cNvSpPr>
            <a:spLocks noChangeArrowheads="1"/>
          </p:cNvSpPr>
          <p:nvPr/>
        </p:nvSpPr>
        <p:spPr bwMode="auto">
          <a:xfrm>
            <a:off x="8535988" y="2952750"/>
            <a:ext cx="1600200"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40" name="Rectangle 45">
            <a:extLst>
              <a:ext uri="{FF2B5EF4-FFF2-40B4-BE49-F238E27FC236}">
                <a16:creationId xmlns:a16="http://schemas.microsoft.com/office/drawing/2014/main" id="{3BA53400-FC1B-4313-9AA0-1DE66A6AC437}"/>
              </a:ext>
            </a:extLst>
          </p:cNvPr>
          <p:cNvSpPr>
            <a:spLocks noChangeArrowheads="1"/>
          </p:cNvSpPr>
          <p:nvPr/>
        </p:nvSpPr>
        <p:spPr bwMode="auto">
          <a:xfrm>
            <a:off x="8535988" y="2952751"/>
            <a:ext cx="1600200" cy="366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shipper_key</a:t>
            </a:r>
          </a:p>
        </p:txBody>
      </p:sp>
      <p:sp>
        <p:nvSpPr>
          <p:cNvPr id="47141" name="Rectangle 46">
            <a:extLst>
              <a:ext uri="{FF2B5EF4-FFF2-40B4-BE49-F238E27FC236}">
                <a16:creationId xmlns:a16="http://schemas.microsoft.com/office/drawing/2014/main" id="{366B25EF-E150-4C3E-A922-C9E7EAA1749E}"/>
              </a:ext>
            </a:extLst>
          </p:cNvPr>
          <p:cNvSpPr>
            <a:spLocks noChangeArrowheads="1"/>
          </p:cNvSpPr>
          <p:nvPr/>
        </p:nvSpPr>
        <p:spPr bwMode="auto">
          <a:xfrm>
            <a:off x="8535988" y="340995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42" name="Rectangle 47">
            <a:extLst>
              <a:ext uri="{FF2B5EF4-FFF2-40B4-BE49-F238E27FC236}">
                <a16:creationId xmlns:a16="http://schemas.microsoft.com/office/drawing/2014/main" id="{D8BC4261-837E-4941-810D-5CD7BE5E2B5F}"/>
              </a:ext>
            </a:extLst>
          </p:cNvPr>
          <p:cNvSpPr>
            <a:spLocks noChangeArrowheads="1"/>
          </p:cNvSpPr>
          <p:nvPr/>
        </p:nvSpPr>
        <p:spPr bwMode="auto">
          <a:xfrm>
            <a:off x="8534400" y="3429001"/>
            <a:ext cx="15938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from_location</a:t>
            </a:r>
          </a:p>
        </p:txBody>
      </p:sp>
      <p:sp>
        <p:nvSpPr>
          <p:cNvPr id="47143" name="Rectangle 48">
            <a:extLst>
              <a:ext uri="{FF2B5EF4-FFF2-40B4-BE49-F238E27FC236}">
                <a16:creationId xmlns:a16="http://schemas.microsoft.com/office/drawing/2014/main" id="{D5E1BA8C-D364-496E-8851-7DF9C6D399F4}"/>
              </a:ext>
            </a:extLst>
          </p:cNvPr>
          <p:cNvSpPr>
            <a:spLocks noChangeArrowheads="1"/>
          </p:cNvSpPr>
          <p:nvPr/>
        </p:nvSpPr>
        <p:spPr bwMode="auto">
          <a:xfrm>
            <a:off x="8501064" y="3867151"/>
            <a:ext cx="1635125" cy="455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44" name="Rectangle 49">
            <a:extLst>
              <a:ext uri="{FF2B5EF4-FFF2-40B4-BE49-F238E27FC236}">
                <a16:creationId xmlns:a16="http://schemas.microsoft.com/office/drawing/2014/main" id="{B53543A6-ACAE-4236-A29D-54DE3B53FFA5}"/>
              </a:ext>
            </a:extLst>
          </p:cNvPr>
          <p:cNvSpPr>
            <a:spLocks noChangeArrowheads="1"/>
          </p:cNvSpPr>
          <p:nvPr/>
        </p:nvSpPr>
        <p:spPr bwMode="auto">
          <a:xfrm>
            <a:off x="8535988" y="3943351"/>
            <a:ext cx="15557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to_location</a:t>
            </a:r>
          </a:p>
        </p:txBody>
      </p:sp>
      <p:sp>
        <p:nvSpPr>
          <p:cNvPr id="47145" name="Rectangle 50">
            <a:extLst>
              <a:ext uri="{FF2B5EF4-FFF2-40B4-BE49-F238E27FC236}">
                <a16:creationId xmlns:a16="http://schemas.microsoft.com/office/drawing/2014/main" id="{184043D4-D502-4CE1-9310-940482F8D036}"/>
              </a:ext>
            </a:extLst>
          </p:cNvPr>
          <p:cNvSpPr>
            <a:spLocks noChangeArrowheads="1"/>
          </p:cNvSpPr>
          <p:nvPr/>
        </p:nvSpPr>
        <p:spPr bwMode="auto">
          <a:xfrm>
            <a:off x="8501064" y="4324351"/>
            <a:ext cx="1635125"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46" name="Rectangle 51">
            <a:extLst>
              <a:ext uri="{FF2B5EF4-FFF2-40B4-BE49-F238E27FC236}">
                <a16:creationId xmlns:a16="http://schemas.microsoft.com/office/drawing/2014/main" id="{F4ECCC84-D197-45AE-9C87-CF41B9696BC1}"/>
              </a:ext>
            </a:extLst>
          </p:cNvPr>
          <p:cNvSpPr>
            <a:spLocks noChangeArrowheads="1"/>
          </p:cNvSpPr>
          <p:nvPr/>
        </p:nvSpPr>
        <p:spPr bwMode="auto">
          <a:xfrm>
            <a:off x="8535988" y="4365626"/>
            <a:ext cx="157480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dollars_cost</a:t>
            </a:r>
          </a:p>
        </p:txBody>
      </p:sp>
      <p:sp>
        <p:nvSpPr>
          <p:cNvPr id="47147" name="Rectangle 52">
            <a:extLst>
              <a:ext uri="{FF2B5EF4-FFF2-40B4-BE49-F238E27FC236}">
                <a16:creationId xmlns:a16="http://schemas.microsoft.com/office/drawing/2014/main" id="{F35E0E24-DF2A-44FE-B6B5-3C0DCA89DDD2}"/>
              </a:ext>
            </a:extLst>
          </p:cNvPr>
          <p:cNvSpPr>
            <a:spLocks noChangeArrowheads="1"/>
          </p:cNvSpPr>
          <p:nvPr/>
        </p:nvSpPr>
        <p:spPr bwMode="auto">
          <a:xfrm>
            <a:off x="8501064" y="4781550"/>
            <a:ext cx="163512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148" name="Rectangle 53">
            <a:extLst>
              <a:ext uri="{FF2B5EF4-FFF2-40B4-BE49-F238E27FC236}">
                <a16:creationId xmlns:a16="http://schemas.microsoft.com/office/drawing/2014/main" id="{8C2168E4-CA46-489D-BC6A-FF303E1039AD}"/>
              </a:ext>
            </a:extLst>
          </p:cNvPr>
          <p:cNvSpPr>
            <a:spLocks noChangeArrowheads="1"/>
          </p:cNvSpPr>
          <p:nvPr/>
        </p:nvSpPr>
        <p:spPr bwMode="auto">
          <a:xfrm>
            <a:off x="8516938" y="4811713"/>
            <a:ext cx="1625600" cy="3667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rPr>
              <a:t>   units_shipped</a:t>
            </a:r>
          </a:p>
        </p:txBody>
      </p:sp>
      <p:sp>
        <p:nvSpPr>
          <p:cNvPr id="47149" name="Line 55">
            <a:extLst>
              <a:ext uri="{FF2B5EF4-FFF2-40B4-BE49-F238E27FC236}">
                <a16:creationId xmlns:a16="http://schemas.microsoft.com/office/drawing/2014/main" id="{7F17567B-9603-4B01-8982-CD74B7E02A73}"/>
              </a:ext>
            </a:extLst>
          </p:cNvPr>
          <p:cNvSpPr>
            <a:spLocks noChangeShapeType="1"/>
          </p:cNvSpPr>
          <p:nvPr/>
        </p:nvSpPr>
        <p:spPr bwMode="auto">
          <a:xfrm flipH="1" flipV="1">
            <a:off x="8153400" y="1524000"/>
            <a:ext cx="381000" cy="68580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47150" name="Line 56">
            <a:extLst>
              <a:ext uri="{FF2B5EF4-FFF2-40B4-BE49-F238E27FC236}">
                <a16:creationId xmlns:a16="http://schemas.microsoft.com/office/drawing/2014/main" id="{F351EC72-21C9-42FF-AF75-16AAF01640CB}"/>
              </a:ext>
            </a:extLst>
          </p:cNvPr>
          <p:cNvSpPr>
            <a:spLocks noChangeShapeType="1"/>
          </p:cNvSpPr>
          <p:nvPr/>
        </p:nvSpPr>
        <p:spPr bwMode="auto">
          <a:xfrm flipH="1">
            <a:off x="4267200" y="1524000"/>
            <a:ext cx="388620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47151" name="Line 57">
            <a:extLst>
              <a:ext uri="{FF2B5EF4-FFF2-40B4-BE49-F238E27FC236}">
                <a16:creationId xmlns:a16="http://schemas.microsoft.com/office/drawing/2014/main" id="{055B3350-A0EF-46D2-9688-6714CBC359D3}"/>
              </a:ext>
            </a:extLst>
          </p:cNvPr>
          <p:cNvSpPr>
            <a:spLocks noChangeShapeType="1"/>
          </p:cNvSpPr>
          <p:nvPr/>
        </p:nvSpPr>
        <p:spPr bwMode="auto">
          <a:xfrm flipH="1">
            <a:off x="3429000" y="1524000"/>
            <a:ext cx="914400" cy="4572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52" name="Line 58">
            <a:extLst>
              <a:ext uri="{FF2B5EF4-FFF2-40B4-BE49-F238E27FC236}">
                <a16:creationId xmlns:a16="http://schemas.microsoft.com/office/drawing/2014/main" id="{C6CDEFC4-22F5-4847-AFFD-A9BCB78770D9}"/>
              </a:ext>
            </a:extLst>
          </p:cNvPr>
          <p:cNvSpPr>
            <a:spLocks noChangeShapeType="1"/>
          </p:cNvSpPr>
          <p:nvPr/>
        </p:nvSpPr>
        <p:spPr bwMode="auto">
          <a:xfrm flipH="1" flipV="1">
            <a:off x="8001000" y="2286000"/>
            <a:ext cx="533400" cy="4572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53" name="Line 59">
            <a:extLst>
              <a:ext uri="{FF2B5EF4-FFF2-40B4-BE49-F238E27FC236}">
                <a16:creationId xmlns:a16="http://schemas.microsoft.com/office/drawing/2014/main" id="{7274C07F-5116-4E49-820D-886DFD833103}"/>
              </a:ext>
            </a:extLst>
          </p:cNvPr>
          <p:cNvSpPr>
            <a:spLocks noChangeShapeType="1"/>
          </p:cNvSpPr>
          <p:nvPr/>
        </p:nvSpPr>
        <p:spPr bwMode="auto">
          <a:xfrm flipH="1">
            <a:off x="7772400" y="3657600"/>
            <a:ext cx="685800" cy="7620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54" name="Line 60">
            <a:extLst>
              <a:ext uri="{FF2B5EF4-FFF2-40B4-BE49-F238E27FC236}">
                <a16:creationId xmlns:a16="http://schemas.microsoft.com/office/drawing/2014/main" id="{FBCA9DE0-9FE2-40CF-90DC-06B3EE2F42B5}"/>
              </a:ext>
            </a:extLst>
          </p:cNvPr>
          <p:cNvSpPr>
            <a:spLocks noChangeShapeType="1"/>
          </p:cNvSpPr>
          <p:nvPr/>
        </p:nvSpPr>
        <p:spPr bwMode="auto">
          <a:xfrm flipH="1">
            <a:off x="8001000" y="4191000"/>
            <a:ext cx="457200" cy="2286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55" name="Line 61">
            <a:extLst>
              <a:ext uri="{FF2B5EF4-FFF2-40B4-BE49-F238E27FC236}">
                <a16:creationId xmlns:a16="http://schemas.microsoft.com/office/drawing/2014/main" id="{CA281C77-8D5B-418D-A66D-24678E1048C0}"/>
              </a:ext>
            </a:extLst>
          </p:cNvPr>
          <p:cNvSpPr>
            <a:spLocks noChangeShapeType="1"/>
          </p:cNvSpPr>
          <p:nvPr/>
        </p:nvSpPr>
        <p:spPr bwMode="auto">
          <a:xfrm>
            <a:off x="10515600" y="3200400"/>
            <a:ext cx="0" cy="167640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grpSp>
        <p:nvGrpSpPr>
          <p:cNvPr id="47156" name="Group 63">
            <a:extLst>
              <a:ext uri="{FF2B5EF4-FFF2-40B4-BE49-F238E27FC236}">
                <a16:creationId xmlns:a16="http://schemas.microsoft.com/office/drawing/2014/main" id="{A1487AE8-06D3-4CF6-9120-BFEBFA3E3DF7}"/>
              </a:ext>
            </a:extLst>
          </p:cNvPr>
          <p:cNvGrpSpPr>
            <a:grpSpLocks/>
          </p:cNvGrpSpPr>
          <p:nvPr/>
        </p:nvGrpSpPr>
        <p:grpSpPr bwMode="auto">
          <a:xfrm>
            <a:off x="9136063" y="5410200"/>
            <a:ext cx="1344612" cy="1473200"/>
            <a:chOff x="3891" y="2472"/>
            <a:chExt cx="836" cy="911"/>
          </a:xfrm>
        </p:grpSpPr>
        <p:sp>
          <p:nvSpPr>
            <p:cNvPr id="47161" name="Rectangle 64">
              <a:extLst>
                <a:ext uri="{FF2B5EF4-FFF2-40B4-BE49-F238E27FC236}">
                  <a16:creationId xmlns:a16="http://schemas.microsoft.com/office/drawing/2014/main" id="{0C6937F4-A30A-460C-AC66-8E110F2FE86A}"/>
                </a:ext>
              </a:extLst>
            </p:cNvPr>
            <p:cNvSpPr>
              <a:spLocks noChangeArrowheads="1"/>
            </p:cNvSpPr>
            <p:nvPr/>
          </p:nvSpPr>
          <p:spPr bwMode="auto">
            <a:xfrm>
              <a:off x="3896" y="2715"/>
              <a:ext cx="831" cy="668"/>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Times New Roman" panose="02020603050405020304" pitchFamily="18" charset="0"/>
                </a:rPr>
                <a:t>shipper_key</a:t>
              </a:r>
            </a:p>
            <a:p>
              <a:pPr>
                <a:spcBef>
                  <a:spcPct val="0"/>
                </a:spcBef>
                <a:buFontTx/>
                <a:buNone/>
              </a:pPr>
              <a:r>
                <a:rPr lang="en-US" altLang="en-US" sz="1600">
                  <a:latin typeface="Times New Roman" panose="02020603050405020304" pitchFamily="18" charset="0"/>
                </a:rPr>
                <a:t>shipper_name</a:t>
              </a:r>
            </a:p>
            <a:p>
              <a:pPr>
                <a:spcBef>
                  <a:spcPct val="0"/>
                </a:spcBef>
                <a:buFontTx/>
                <a:buNone/>
              </a:pPr>
              <a:r>
                <a:rPr lang="en-US" altLang="en-US" sz="1600">
                  <a:latin typeface="Times New Roman" panose="02020603050405020304" pitchFamily="18" charset="0"/>
                </a:rPr>
                <a:t>location_key</a:t>
              </a:r>
            </a:p>
            <a:p>
              <a:pPr>
                <a:spcBef>
                  <a:spcPct val="0"/>
                </a:spcBef>
                <a:buFontTx/>
                <a:buNone/>
              </a:pPr>
              <a:r>
                <a:rPr lang="en-US" altLang="en-US" sz="1600">
                  <a:latin typeface="Times New Roman" panose="02020603050405020304" pitchFamily="18" charset="0"/>
                </a:rPr>
                <a:t>shipper_type</a:t>
              </a:r>
            </a:p>
          </p:txBody>
        </p:sp>
        <p:sp>
          <p:nvSpPr>
            <p:cNvPr id="47162" name="Text Box 65">
              <a:extLst>
                <a:ext uri="{FF2B5EF4-FFF2-40B4-BE49-F238E27FC236}">
                  <a16:creationId xmlns:a16="http://schemas.microsoft.com/office/drawing/2014/main" id="{D2BA714E-222E-4DB9-BC3D-2A9ED09432D8}"/>
                </a:ext>
              </a:extLst>
            </p:cNvPr>
            <p:cNvSpPr txBox="1">
              <a:spLocks noChangeArrowheads="1"/>
            </p:cNvSpPr>
            <p:nvPr/>
          </p:nvSpPr>
          <p:spPr bwMode="auto">
            <a:xfrm>
              <a:off x="3891" y="2472"/>
              <a:ext cx="539" cy="233"/>
            </a:xfrm>
            <a:prstGeom prst="rect">
              <a:avLst/>
            </a:prstGeom>
            <a:solidFill>
              <a:srgbClr val="CCECFF"/>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Times New Roman" panose="02020603050405020304" pitchFamily="18" charset="0"/>
                </a:rPr>
                <a:t>shipper</a:t>
              </a:r>
            </a:p>
          </p:txBody>
        </p:sp>
      </p:grpSp>
      <p:sp>
        <p:nvSpPr>
          <p:cNvPr id="47157" name="Line 66">
            <a:extLst>
              <a:ext uri="{FF2B5EF4-FFF2-40B4-BE49-F238E27FC236}">
                <a16:creationId xmlns:a16="http://schemas.microsoft.com/office/drawing/2014/main" id="{4E709F18-E491-4BAA-9999-C9BFF50CF21C}"/>
              </a:ext>
            </a:extLst>
          </p:cNvPr>
          <p:cNvSpPr>
            <a:spLocks noChangeShapeType="1"/>
          </p:cNvSpPr>
          <p:nvPr/>
        </p:nvSpPr>
        <p:spPr bwMode="auto">
          <a:xfrm flipH="1">
            <a:off x="10134600" y="4800600"/>
            <a:ext cx="381000" cy="10668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58" name="Line 67">
            <a:extLst>
              <a:ext uri="{FF2B5EF4-FFF2-40B4-BE49-F238E27FC236}">
                <a16:creationId xmlns:a16="http://schemas.microsoft.com/office/drawing/2014/main" id="{104A6B58-3200-479E-B7F2-6FDB5E725EB4}"/>
              </a:ext>
            </a:extLst>
          </p:cNvPr>
          <p:cNvSpPr>
            <a:spLocks noChangeShapeType="1"/>
          </p:cNvSpPr>
          <p:nvPr/>
        </p:nvSpPr>
        <p:spPr bwMode="auto">
          <a:xfrm>
            <a:off x="10134600" y="3200400"/>
            <a:ext cx="38100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47159" name="Line 68">
            <a:extLst>
              <a:ext uri="{FF2B5EF4-FFF2-40B4-BE49-F238E27FC236}">
                <a16:creationId xmlns:a16="http://schemas.microsoft.com/office/drawing/2014/main" id="{EAA10D77-86C7-42D9-9F5D-B6C28B1E8637}"/>
              </a:ext>
            </a:extLst>
          </p:cNvPr>
          <p:cNvSpPr>
            <a:spLocks noChangeShapeType="1"/>
          </p:cNvSpPr>
          <p:nvPr/>
        </p:nvSpPr>
        <p:spPr bwMode="auto">
          <a:xfrm flipH="1" flipV="1">
            <a:off x="7391400" y="5791200"/>
            <a:ext cx="1752600" cy="6858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67" name="Footer Placeholder 66">
            <a:extLst>
              <a:ext uri="{FF2B5EF4-FFF2-40B4-BE49-F238E27FC236}">
                <a16:creationId xmlns:a16="http://schemas.microsoft.com/office/drawing/2014/main" id="{42772B0C-6626-47E1-9238-4C39D72D85BD}"/>
              </a:ext>
            </a:extLst>
          </p:cNvPr>
          <p:cNvSpPr>
            <a:spLocks noGrp="1"/>
          </p:cNvSpPr>
          <p:nvPr>
            <p:ph type="ftr" sz="quarter" idx="11"/>
          </p:nvPr>
        </p:nvSpPr>
        <p:spPr/>
        <p:txBody>
          <a:bodyPr/>
          <a:lstStyle/>
          <a:p>
            <a:pPr>
              <a:defRPr/>
            </a:pPr>
            <a:r>
              <a:rPr lang="en-US"/>
              <a:t> CSE LPU</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6AA213-B55E-4B98-BAB6-C3E96BBCD9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37384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1E82-0776-4D60-9721-DC253D413A5B}"/>
              </a:ext>
            </a:extLst>
          </p:cNvPr>
          <p:cNvSpPr>
            <a:spLocks noGrp="1"/>
          </p:cNvSpPr>
          <p:nvPr>
            <p:ph type="title"/>
          </p:nvPr>
        </p:nvSpPr>
        <p:spPr/>
        <p:txBody>
          <a:bodyPr/>
          <a:lstStyle/>
          <a:p>
            <a:r>
              <a:rPr lang="en-IN" dirty="0"/>
              <a:t>Data Warehousing - Security</a:t>
            </a:r>
          </a:p>
        </p:txBody>
      </p:sp>
      <p:sp>
        <p:nvSpPr>
          <p:cNvPr id="3" name="Content Placeholder 2">
            <a:extLst>
              <a:ext uri="{FF2B5EF4-FFF2-40B4-BE49-F238E27FC236}">
                <a16:creationId xmlns:a16="http://schemas.microsoft.com/office/drawing/2014/main" id="{16BFAF5D-B6AA-4D29-864F-1EE80D6A3A66}"/>
              </a:ext>
            </a:extLst>
          </p:cNvPr>
          <p:cNvSpPr>
            <a:spLocks noGrp="1"/>
          </p:cNvSpPr>
          <p:nvPr>
            <p:ph idx="1"/>
          </p:nvPr>
        </p:nvSpPr>
        <p:spPr/>
        <p:txBody>
          <a:bodyPr/>
          <a:lstStyle/>
          <a:p>
            <a:r>
              <a:rPr lang="en-US" dirty="0"/>
              <a:t>The objective of a data warehouse is to make large amounts of data easily accessible to the users, hence allowing the users to extract information about the business as a whole. </a:t>
            </a:r>
          </a:p>
          <a:p>
            <a:r>
              <a:rPr lang="en-US" dirty="0"/>
              <a:t>But we know that there could be some security restrictions applied on the data that can be an obstacle for accessing the information. </a:t>
            </a:r>
          </a:p>
          <a:p>
            <a:r>
              <a:rPr lang="en-US" dirty="0"/>
              <a:t>If the analyst has a restricted view of data, then it is impossible to capture a complete picture of the trends within the business.</a:t>
            </a:r>
            <a:endParaRPr lang="en-IN" dirty="0"/>
          </a:p>
        </p:txBody>
      </p:sp>
    </p:spTree>
    <p:extLst>
      <p:ext uri="{BB962C8B-B14F-4D97-AF65-F5344CB8AC3E}">
        <p14:creationId xmlns:p14="http://schemas.microsoft.com/office/powerpoint/2010/main" val="176546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5823</Words>
  <Application>Microsoft Office PowerPoint</Application>
  <PresentationFormat>Widescreen</PresentationFormat>
  <Paragraphs>608</Paragraphs>
  <Slides>109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Times New Roman</vt:lpstr>
      <vt:lpstr>Wingdings</vt:lpstr>
      <vt:lpstr>Office Theme</vt:lpstr>
      <vt:lpstr>DATA WAREHOUSE </vt:lpstr>
      <vt:lpstr> DATA WAREHOUSE……</vt:lpstr>
      <vt:lpstr>INTRODUCTION</vt:lpstr>
      <vt:lpstr>BENEFITS OF DATA WAREHOUSE</vt:lpstr>
      <vt:lpstr>Understanding a Data Warehouse</vt:lpstr>
      <vt:lpstr>Why a Data Warehouse is Separated from Operational Databases </vt:lpstr>
      <vt:lpstr>Data Warehouse Features</vt:lpstr>
      <vt:lpstr>Data Warehouse Applications</vt:lpstr>
      <vt:lpstr>PowerPoint Presentation</vt:lpstr>
      <vt:lpstr>Types of Data Warehouse</vt:lpstr>
      <vt:lpstr>PowerPoint Presentation</vt:lpstr>
      <vt:lpstr>Functions of Data Warehouse Tools and Utilities</vt:lpstr>
      <vt:lpstr>Integrating Heterogeneous Databases</vt:lpstr>
      <vt:lpstr>PowerPoint Presentation</vt:lpstr>
      <vt:lpstr>Architecture Of DATA WAREHOUSE</vt:lpstr>
      <vt:lpstr>PowerPoint Presentation</vt:lpstr>
      <vt:lpstr>PowerPoint Presentation</vt:lpstr>
      <vt:lpstr>Generalized Architecture of Data Warehouse</vt:lpstr>
      <vt:lpstr>Three-Tier Data Warehouse Architecture</vt:lpstr>
      <vt:lpstr>PowerPoint Presentation</vt:lpstr>
      <vt:lpstr>Components of Data 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Metadata</vt:lpstr>
      <vt:lpstr>Categories of Metadata </vt:lpstr>
      <vt:lpstr>Role of Metadata</vt:lpstr>
      <vt:lpstr>Metadata Repository</vt:lpstr>
      <vt:lpstr>WHAT IS DATA CUBE?</vt:lpstr>
      <vt:lpstr>Illustration of Data Cube </vt:lpstr>
      <vt:lpstr>PowerPoint Presentation</vt:lpstr>
      <vt:lpstr>PowerPoint Presentation</vt:lpstr>
      <vt:lpstr>PowerPoint Presentation</vt:lpstr>
      <vt:lpstr>PowerPoint Presentation</vt:lpstr>
      <vt:lpstr>PowerPoint Presentation</vt:lpstr>
      <vt:lpstr>Data Mart</vt:lpstr>
      <vt:lpstr>PowerPoint Presentation</vt:lpstr>
      <vt:lpstr>PowerPoint Presentation</vt:lpstr>
      <vt:lpstr>PowerPoint Presentation</vt:lpstr>
      <vt:lpstr>PowerPoint Presentation</vt:lpstr>
      <vt:lpstr>PowerPoint Presentation</vt:lpstr>
      <vt:lpstr>Virtual Warehouse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OLAP Servers</vt:lpstr>
      <vt:lpstr>PowerPoint Presentation</vt:lpstr>
      <vt:lpstr>Multidimensional OLAP </vt:lpstr>
      <vt:lpstr>Multidimensional Data</vt:lpstr>
      <vt:lpstr>PowerPoint Presentation</vt:lpstr>
      <vt:lpstr>PowerPoint Presentation</vt:lpstr>
      <vt:lpstr>Relational OLAP</vt:lpstr>
      <vt:lpstr>PowerPoint Presentation</vt:lpstr>
      <vt:lpstr>PowerPoint Presentation</vt:lpstr>
      <vt:lpstr>PowerPoint Presentation</vt:lpstr>
      <vt:lpstr>Hybrid OLAP </vt:lpstr>
      <vt:lpstr>PowerPoint Presentation</vt:lpstr>
      <vt:lpstr>PowerPoint Presentation</vt:lpstr>
      <vt:lpstr>PowerPoint Presentation</vt:lpstr>
      <vt:lpstr>PowerPoint Presentation</vt:lpstr>
      <vt:lpstr>PowerPoint Presentation</vt:lpstr>
      <vt:lpstr>Typical OLAP Operations</vt:lpstr>
      <vt:lpstr>PowerPoint Presentation</vt:lpstr>
      <vt:lpstr>PowerPoint Presentation</vt:lpstr>
      <vt:lpstr>PowerPoint Presentation</vt:lpstr>
      <vt:lpstr>PowerPoint Presentation</vt:lpstr>
      <vt:lpstr>PowerPoint Presentation</vt:lpstr>
      <vt:lpstr>DATA MODELLING</vt:lpstr>
      <vt:lpstr>PowerPoint Presentation</vt:lpstr>
      <vt:lpstr>PowerPoint Presentation</vt:lpstr>
      <vt:lpstr>Benefits OF Dimensional Modelling</vt:lpstr>
      <vt:lpstr>What is Dimension?????</vt:lpstr>
      <vt:lpstr>PowerPoint Presentation</vt:lpstr>
      <vt:lpstr>What is FACT?????</vt:lpstr>
      <vt:lpstr>PowerPoint Presentation</vt:lpstr>
      <vt:lpstr>PowerPoint Presentation</vt:lpstr>
      <vt:lpstr>SEMI_ADDITIVE FACTS</vt:lpstr>
      <vt:lpstr>PowerPoint Presentation</vt:lpstr>
      <vt:lpstr>PowerPoint Presentation</vt:lpstr>
      <vt:lpstr>STAR SCHEMA</vt:lpstr>
      <vt:lpstr>PowerPoint Presentation</vt:lpstr>
      <vt:lpstr>Example of Star Schema</vt:lpstr>
      <vt:lpstr>PowerPoint Presentation</vt:lpstr>
      <vt:lpstr>PowerPoint Presentation</vt:lpstr>
      <vt:lpstr>Example of Snowflake Schema</vt:lpstr>
      <vt:lpstr>Fact Constellation Schema</vt:lpstr>
      <vt:lpstr>PowerPoint Presentation</vt:lpstr>
      <vt:lpstr>Example of Fact Constellation</vt:lpstr>
      <vt:lpstr>PowerPoint Presentation</vt:lpstr>
      <vt:lpstr>Data Warehousing - Security</vt:lpstr>
      <vt:lpstr>PowerPoint Presentation</vt:lpstr>
      <vt:lpstr>PowerPoint Presentation</vt:lpstr>
      <vt:lpstr>2) Audit Requirements</vt:lpstr>
      <vt:lpstr>PowerPoint Presentation</vt:lpstr>
      <vt:lpstr>5) Documentation</vt:lpstr>
      <vt:lpstr>Data Warehousing - Backup</vt:lpstr>
      <vt:lpstr>Hardware Backup</vt:lpstr>
      <vt:lpstr>1) Tape Technology</vt:lpstr>
      <vt:lpstr>2) Disk Backups</vt:lpstr>
      <vt:lpstr>Software Backups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amanpreet kaur</dc:creator>
  <cp:lastModifiedBy>amanpreet kaur</cp:lastModifiedBy>
  <cp:revision>42</cp:revision>
  <dcterms:created xsi:type="dcterms:W3CDTF">2019-09-03T14:32:34Z</dcterms:created>
  <dcterms:modified xsi:type="dcterms:W3CDTF">2019-09-15T08:02:28Z</dcterms:modified>
</cp:coreProperties>
</file>